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5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0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2" r:id="rId27"/>
    <p:sldId id="281" r:id="rId28"/>
    <p:sldId id="283" r:id="rId29"/>
    <p:sldId id="284" r:id="rId30"/>
    <p:sldId id="285" r:id="rId31"/>
    <p:sldId id="286" r:id="rId32"/>
    <p:sldId id="287" r:id="rId33"/>
    <p:sldId id="289" r:id="rId34"/>
    <p:sldId id="292" r:id="rId35"/>
    <p:sldId id="291" r:id="rId36"/>
    <p:sldId id="290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288" r:id="rId46"/>
    <p:sldId id="302" r:id="rId47"/>
    <p:sldId id="301" r:id="rId48"/>
    <p:sldId id="303" r:id="rId49"/>
    <p:sldId id="304" r:id="rId50"/>
    <p:sldId id="305" r:id="rId51"/>
    <p:sldId id="306" r:id="rId52"/>
    <p:sldId id="307" r:id="rId53"/>
    <p:sldId id="308" r:id="rId54"/>
    <p:sldId id="312" r:id="rId55"/>
    <p:sldId id="313" r:id="rId56"/>
    <p:sldId id="309" r:id="rId57"/>
    <p:sldId id="310" r:id="rId58"/>
    <p:sldId id="311" r:id="rId59"/>
    <p:sldId id="318" r:id="rId60"/>
    <p:sldId id="314" r:id="rId61"/>
    <p:sldId id="315" r:id="rId62"/>
    <p:sldId id="316" r:id="rId63"/>
    <p:sldId id="317" r:id="rId64"/>
    <p:sldId id="319" r:id="rId65"/>
    <p:sldId id="322" r:id="rId66"/>
    <p:sldId id="320" r:id="rId67"/>
    <p:sldId id="321" r:id="rId68"/>
    <p:sldId id="323" r:id="rId69"/>
    <p:sldId id="324" r:id="rId70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3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59529DE-4441-479C-B6A9-230E1CC158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FF8621B4-72A1-41CF-86C2-21F49795C6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7A78C1C4-AECF-4CEF-B7C4-BFA7D24B3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6A5C-79A1-4390-B909-A613BFB6DA1C}" type="datetimeFigureOut">
              <a:rPr lang="lt-LT" smtClean="0"/>
              <a:t>2021-01-04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760D17AC-8978-4F9E-BD6E-0D59058D5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C9DECF8E-3BF6-4C8C-9832-B503AC255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6288-B20C-4980-A088-DC1A138BBFA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55416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3906DA6-A0B9-4E25-B871-9F19B7A9C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56212990-8309-4D1B-A21B-AE4004AF1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217A0041-8CD9-4AEA-A476-1BBE02495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6A5C-79A1-4390-B909-A613BFB6DA1C}" type="datetimeFigureOut">
              <a:rPr lang="lt-LT" smtClean="0"/>
              <a:t>2021-01-04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F38CB15A-AC10-4BBE-87AD-33D5757BF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58F7A28C-726E-484E-B262-D87AC1C8B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6288-B20C-4980-A088-DC1A138BBFA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58145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8E01AB8E-88D0-4150-BE92-4521509D1A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24F4070F-20F3-4FDC-BD90-BAC5E67DA5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67810559-A7A4-48BD-9E90-8A835DBB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6A5C-79A1-4390-B909-A613BFB6DA1C}" type="datetimeFigureOut">
              <a:rPr lang="lt-LT" smtClean="0"/>
              <a:t>2021-01-04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41571226-0FF8-469F-ACFE-70B250755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488AE19E-49B6-471C-AEF0-0D50863A7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6288-B20C-4980-A088-DC1A138BBFA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84415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A5F5095-4126-493B-B04F-8669B3387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B921CDF8-703D-4968-BF48-2DE7F1788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6F23E7D2-83D4-4679-B6E3-3071F0824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6A5C-79A1-4390-B909-A613BFB6DA1C}" type="datetimeFigureOut">
              <a:rPr lang="lt-LT" smtClean="0"/>
              <a:t>2021-01-04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379A3B91-685E-49D2-9759-726F589CC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F0950883-D119-4FCB-BF27-3DE8A609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6288-B20C-4980-A088-DC1A138BBFA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93725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9DB73E2-C85B-4D06-AECD-89E3DD046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69E07091-4CB5-4744-B829-A536E563F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5D0DE046-79AB-4E6B-974C-8716CC60D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6A5C-79A1-4390-B909-A613BFB6DA1C}" type="datetimeFigureOut">
              <a:rPr lang="lt-LT" smtClean="0"/>
              <a:t>2021-01-04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3F0E85FE-9A03-4736-9BE4-C900C7A7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9328D440-C497-4D74-9D0B-E55E14515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6288-B20C-4980-A088-DC1A138BBFA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23888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930C217-5ACE-4206-A6BA-9D7AF86C2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ADF8295E-4B29-4CF7-B26C-5F322AA7DD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C0221A77-C8E1-4EB0-AFD0-691FB60ECF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E48EAD03-0D31-4386-B119-3F964BCA6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6A5C-79A1-4390-B909-A613BFB6DA1C}" type="datetimeFigureOut">
              <a:rPr lang="lt-LT" smtClean="0"/>
              <a:t>2021-01-04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8DE53937-3F03-4449-B8ED-06DCAF7B2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C9C7436F-A981-456F-A1FE-23D178183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6288-B20C-4980-A088-DC1A138BBFA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37523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6849CD0-8A0E-4FA9-8159-E54C025F0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013AF477-D66E-46D1-835B-DDE7CE059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F40AA88A-9C79-4227-A23B-64BF99C6DF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BFD95DC5-9D0E-4F05-845C-43647F7520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2A7A17C6-3607-40D9-AB37-422CFC733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B72AC7D1-DBF7-4789-9645-1400B7599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6A5C-79A1-4390-B909-A613BFB6DA1C}" type="datetimeFigureOut">
              <a:rPr lang="lt-LT" smtClean="0"/>
              <a:t>2021-01-04</a:t>
            </a:fld>
            <a:endParaRPr lang="lt-LT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0F916FD1-9042-4F93-8BC5-578CFBEED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FD9DC87E-A84B-41F8-9A9A-CFA77F181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6288-B20C-4980-A088-DC1A138BBFA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06588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7F5D50B-0AB1-48DA-9665-80766D761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944D0885-6F98-4DC9-9479-8056CF38C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6A5C-79A1-4390-B909-A613BFB6DA1C}" type="datetimeFigureOut">
              <a:rPr lang="lt-LT" smtClean="0"/>
              <a:t>2021-01-04</a:t>
            </a:fld>
            <a:endParaRPr 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3ECC5A5F-0615-4D1F-A94D-82EC4ACB5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DC38FD81-F73B-4673-8AB8-ACB71CCAA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6288-B20C-4980-A088-DC1A138BBFA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70544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8D7F40AE-190F-4E22-B885-325B09B84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6A5C-79A1-4390-B909-A613BFB6DA1C}" type="datetimeFigureOut">
              <a:rPr lang="lt-LT" smtClean="0"/>
              <a:t>2021-01-04</a:t>
            </a:fld>
            <a:endParaRPr lang="lt-LT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527D5D95-BA07-487B-9AFE-6E8A1FF8E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B11EC121-8376-4F83-A10C-78572F274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6288-B20C-4980-A088-DC1A138BBFA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58866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99BD16A-4234-438F-8C41-95697CA3D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9D203C89-65B6-44B9-BB5E-6503D04C4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5044F03C-DD95-44BC-97BE-236804BA9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2355D9D4-EA2B-498E-B69B-14156F16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6A5C-79A1-4390-B909-A613BFB6DA1C}" type="datetimeFigureOut">
              <a:rPr lang="lt-LT" smtClean="0"/>
              <a:t>2021-01-04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E7EBC67E-D1C8-47E0-AEFC-041AA8CD9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BE000FF6-A983-4BEA-863D-E3A06C929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6288-B20C-4980-A088-DC1A138BBFA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25677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051C261-A81A-4A4A-967A-B0BF2EDE6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AFB7E52E-3E62-4064-8B87-08AB0C8311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91693116-A1C6-48DD-A5B1-88A9820FE2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49D2B3AF-C503-42DC-B102-9B42F6C30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6A5C-79A1-4390-B909-A613BFB6DA1C}" type="datetimeFigureOut">
              <a:rPr lang="lt-LT" smtClean="0"/>
              <a:t>2021-01-04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1E9F79E7-ECD9-496B-B728-228400519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389A3EF8-2340-41A2-B136-7D733EFB1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76288-B20C-4980-A088-DC1A138BBFA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5328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E3D1E5D8-8105-463C-9E59-1B0DDB3FF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7C00E248-D0F2-402E-8D82-F7624E3C5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F22CDE74-89F0-4C16-9242-8F922BFE4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86A5C-79A1-4390-B909-A613BFB6DA1C}" type="datetimeFigureOut">
              <a:rPr lang="lt-LT" smtClean="0"/>
              <a:t>2021-01-04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87E175C2-8F8C-4C87-A9A0-9A6D0BC34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B171A0F1-5B53-4D8D-9220-9951BD2521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76288-B20C-4980-A088-DC1A138BBFA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6346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2D68475-03D9-4C91-B6EA-81D03377C3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3792" y="601250"/>
            <a:ext cx="9144000" cy="4559474"/>
          </a:xfrm>
        </p:spPr>
        <p:txBody>
          <a:bodyPr>
            <a:noAutofit/>
          </a:bodyPr>
          <a:lstStyle/>
          <a:p>
            <a:r>
              <a:rPr lang="lt-LT" sz="3200" dirty="0"/>
              <a:t>TARPTAUTINIO VAIKŲ IR JAUNIMO DAILĖS MINIATIŪRŲ KONKURSO </a:t>
            </a:r>
            <a:br>
              <a:rPr lang="lt-LT" sz="3200" dirty="0"/>
            </a:br>
            <a:r>
              <a:rPr lang="lt-LT" sz="4800" b="1" dirty="0"/>
              <a:t>DIALOGAI SU GAMTA. MANO AUGINTINIS. 2020 m.</a:t>
            </a:r>
            <a:br>
              <a:rPr lang="lt-LT" sz="4800" b="1" dirty="0"/>
            </a:br>
            <a:r>
              <a:rPr lang="lt-LT" sz="3600" dirty="0"/>
              <a:t>LAUREATŲ KŪRYBINIŲ DARBŲ </a:t>
            </a:r>
            <a:r>
              <a:rPr lang="lt-LT" sz="8000" dirty="0"/>
              <a:t>GALERIJA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9E25595F-992D-4142-88BE-551BB618F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175332"/>
            <a:ext cx="9144000" cy="350728"/>
          </a:xfrm>
        </p:spPr>
        <p:txBody>
          <a:bodyPr>
            <a:normAutofit fontScale="92500" lnSpcReduction="20000"/>
          </a:bodyPr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5401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70B4FF8-DB5B-4D07-A5A7-55437C98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037"/>
          </a:xfrm>
        </p:spPr>
        <p:txBody>
          <a:bodyPr>
            <a:normAutofit/>
          </a:bodyPr>
          <a:lstStyle/>
          <a:p>
            <a:pPr algn="ctr"/>
            <a:r>
              <a:rPr lang="lt-LT" sz="3600" b="1" dirty="0"/>
              <a:t>III VIETA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E2ADE44-87FF-45B5-BD48-0CE318A3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99" y="6025019"/>
            <a:ext cx="11724361" cy="67803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lt-LT" dirty="0"/>
              <a:t>GINIOTĖ SINKEVIČIŪTĖ, 9 m., </a:t>
            </a:r>
            <a:r>
              <a:rPr lang="lt-LT" i="1" dirty="0"/>
              <a:t>Aš ir mano draugas</a:t>
            </a:r>
            <a:r>
              <a:rPr lang="lt-LT" dirty="0"/>
              <a:t>, Kauno Juozo Grušo meno gimnazija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682C6A1E-B600-46DD-9F9B-1F074326952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4061" y="1043162"/>
            <a:ext cx="5383878" cy="478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23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70B4FF8-DB5B-4D07-A5A7-55437C98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037"/>
          </a:xfrm>
        </p:spPr>
        <p:txBody>
          <a:bodyPr>
            <a:normAutofit/>
          </a:bodyPr>
          <a:lstStyle/>
          <a:p>
            <a:pPr algn="ctr"/>
            <a:r>
              <a:rPr lang="lt-LT" sz="3600" dirty="0"/>
              <a:t>NOMINACIJA už įtaigiausią augintinio charakterį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E2ADE44-87FF-45B5-BD48-0CE318A3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890" y="6037545"/>
            <a:ext cx="11812044" cy="67803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lt-LT" dirty="0"/>
              <a:t>DEIMANTĖ PETRONYTĖ, 10 m., </a:t>
            </a:r>
            <a:r>
              <a:rPr lang="lt-LT" i="1" dirty="0"/>
              <a:t>Mano katė svajoja</a:t>
            </a:r>
            <a:r>
              <a:rPr lang="lt-LT" dirty="0"/>
              <a:t>, Kauno Juozo Grušo meno gimnazija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E3707EC8-37CC-40A2-AB7A-7222C09053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171" y="1060808"/>
            <a:ext cx="3891183" cy="477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53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70B4FF8-DB5B-4D07-A5A7-55437C98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037"/>
          </a:xfrm>
        </p:spPr>
        <p:txBody>
          <a:bodyPr>
            <a:normAutofit/>
          </a:bodyPr>
          <a:lstStyle/>
          <a:p>
            <a:pPr algn="ctr"/>
            <a:r>
              <a:rPr lang="lt-LT" sz="3600" dirty="0"/>
              <a:t>NOMINACIJA už įtaigiausią augintinio charakterį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E2ADE44-87FF-45B5-BD48-0CE318A3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50071"/>
            <a:ext cx="10515600" cy="67803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lt-LT" dirty="0"/>
              <a:t>AISTĖ PUODŽIŪNAITĖ, 1 kl., </a:t>
            </a:r>
            <a:r>
              <a:rPr lang="lt-LT" i="1" dirty="0" err="1"/>
              <a:t>Geltonakis</a:t>
            </a:r>
            <a:r>
              <a:rPr lang="lt-LT" dirty="0"/>
              <a:t>, Kauno Bernardo Brazdžionio mokykla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14E33EF4-7DEA-4590-B376-C940DFEF8D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1297" y="1193474"/>
            <a:ext cx="3529405" cy="470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681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70B4FF8-DB5B-4D07-A5A7-55437C98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037"/>
          </a:xfrm>
        </p:spPr>
        <p:txBody>
          <a:bodyPr>
            <a:normAutofit/>
          </a:bodyPr>
          <a:lstStyle/>
          <a:p>
            <a:pPr algn="ctr"/>
            <a:r>
              <a:rPr lang="lt-LT" sz="3600" dirty="0"/>
              <a:t>NOMINACIJA už įtaigiausią augintinio charakterį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E2ADE44-87FF-45B5-BD48-0CE318A3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6153857"/>
            <a:ext cx="10515600" cy="678036"/>
          </a:xfrm>
        </p:spPr>
        <p:txBody>
          <a:bodyPr/>
          <a:lstStyle/>
          <a:p>
            <a:pPr marL="0" indent="0" algn="ctr">
              <a:buNone/>
            </a:pPr>
            <a:r>
              <a:rPr lang="lt-LT" dirty="0"/>
              <a:t>LUKAS ŠABLEVIČIUS, 10 m., </a:t>
            </a:r>
            <a:r>
              <a:rPr lang="lt-LT" i="1" dirty="0" err="1"/>
              <a:t>Relax</a:t>
            </a:r>
            <a:r>
              <a:rPr lang="lt-LT" i="1" dirty="0"/>
              <a:t>, </a:t>
            </a:r>
            <a:r>
              <a:rPr lang="lt-LT" dirty="0"/>
              <a:t>Kauno Petrašiūnų progimnazija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C1F55936-187B-4694-B2DC-37C6948111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1571" y="1370502"/>
            <a:ext cx="6068855" cy="445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15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70B4FF8-DB5B-4D07-A5A7-55437C98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037"/>
          </a:xfrm>
        </p:spPr>
        <p:txBody>
          <a:bodyPr>
            <a:normAutofit/>
          </a:bodyPr>
          <a:lstStyle/>
          <a:p>
            <a:pPr algn="ctr"/>
            <a:r>
              <a:rPr lang="lt-LT" sz="3600" dirty="0"/>
              <a:t>NOMINACIJA už pozityvią nuotaiką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E2ADE44-87FF-45B5-BD48-0CE318A3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189" y="6153857"/>
            <a:ext cx="11849622" cy="67803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lt-LT" dirty="0"/>
              <a:t>GABRIELĖ OTOVČIC, 10 m., </a:t>
            </a:r>
            <a:r>
              <a:rPr lang="lt-LT" i="1" dirty="0"/>
              <a:t>Mano geriausias draugas</a:t>
            </a:r>
            <a:r>
              <a:rPr lang="lt-LT" dirty="0"/>
              <a:t>, Kauno Dainavos progimnazija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2622AB19-D3BB-4328-8C35-4472F4B9FF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926" y="1035767"/>
            <a:ext cx="3386148" cy="478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15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70B4FF8-DB5B-4D07-A5A7-55437C98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037"/>
          </a:xfrm>
        </p:spPr>
        <p:txBody>
          <a:bodyPr>
            <a:normAutofit/>
          </a:bodyPr>
          <a:lstStyle/>
          <a:p>
            <a:pPr algn="ctr"/>
            <a:r>
              <a:rPr lang="lt-LT" sz="3600" dirty="0"/>
              <a:t>NOMINACIJA už pozityvią nuotaiką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E2ADE44-87FF-45B5-BD48-0CE318A3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835" y="6151910"/>
            <a:ext cx="10515600" cy="67803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lt-LT" dirty="0"/>
              <a:t>MOTIEJUS TAURAITIS, 9 m., </a:t>
            </a:r>
            <a:r>
              <a:rPr lang="lt-LT" i="1" dirty="0"/>
              <a:t>Mano žirgas</a:t>
            </a:r>
            <a:r>
              <a:rPr lang="lt-LT" dirty="0"/>
              <a:t>, Kauno Juozo Grušo meno gimnazija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AD3A23E-C86B-4A3B-9F0F-46C2986C95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835" y="1043162"/>
            <a:ext cx="6696330" cy="478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81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70B4FF8-DB5B-4D07-A5A7-55437C98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037"/>
          </a:xfrm>
        </p:spPr>
        <p:txBody>
          <a:bodyPr>
            <a:normAutofit/>
          </a:bodyPr>
          <a:lstStyle/>
          <a:p>
            <a:pPr algn="ctr"/>
            <a:r>
              <a:rPr lang="lt-LT" sz="3600" dirty="0"/>
              <a:t>NOMINACIJA už įtaigų minimalizmą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E2ADE44-87FF-45B5-BD48-0CE318A3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82" y="6167437"/>
            <a:ext cx="11786991" cy="67803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lt-LT" dirty="0"/>
              <a:t>JUSTAS ŽURKUS, 8 m., </a:t>
            </a:r>
            <a:r>
              <a:rPr lang="lt-LT" i="1" dirty="0"/>
              <a:t>Katinas, žiūrintis pro langą</a:t>
            </a:r>
            <a:r>
              <a:rPr lang="lt-LT" dirty="0"/>
              <a:t>, Kauno mokykla-darželis „Rūtelė“ 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F6C52925-E676-468A-9C28-24D37CF71D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5418" y="1043162"/>
            <a:ext cx="3738921" cy="492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0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70B4FF8-DB5B-4D07-A5A7-55437C98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037"/>
          </a:xfrm>
        </p:spPr>
        <p:txBody>
          <a:bodyPr>
            <a:normAutofit/>
          </a:bodyPr>
          <a:lstStyle/>
          <a:p>
            <a:pPr algn="ctr"/>
            <a:r>
              <a:rPr lang="lt-LT" sz="3600" dirty="0"/>
              <a:t>NOMINACIJA už nuoširdų įtaigumą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E2ADE44-87FF-45B5-BD48-0CE318A3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992" y="6153857"/>
            <a:ext cx="10515600" cy="678036"/>
          </a:xfrm>
        </p:spPr>
        <p:txBody>
          <a:bodyPr/>
          <a:lstStyle/>
          <a:p>
            <a:pPr marL="0" indent="0" algn="ctr">
              <a:buNone/>
            </a:pPr>
            <a:r>
              <a:rPr lang="lt-LT" dirty="0"/>
              <a:t>GRETA LUKŠAITĖ, 9 m., </a:t>
            </a:r>
            <a:r>
              <a:rPr lang="lt-LT" i="1" dirty="0" err="1"/>
              <a:t>Rainiukas</a:t>
            </a:r>
            <a:r>
              <a:rPr lang="lt-LT" dirty="0"/>
              <a:t>, Kauno Juozo Grušo meno gimnazija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372171F0-6332-4975-AC29-83984B47E0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0091" y="1119588"/>
            <a:ext cx="4797711" cy="476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41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70B4FF8-DB5B-4D07-A5A7-55437C98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037"/>
          </a:xfrm>
        </p:spPr>
        <p:txBody>
          <a:bodyPr>
            <a:normAutofit/>
          </a:bodyPr>
          <a:lstStyle/>
          <a:p>
            <a:pPr algn="ctr"/>
            <a:r>
              <a:rPr lang="lt-LT" sz="3600" dirty="0"/>
              <a:t>NOMINACIJA už kūrybiškumą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E2ADE44-87FF-45B5-BD48-0CE318A3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05" y="6029651"/>
            <a:ext cx="12024986" cy="67803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lt-LT" dirty="0"/>
              <a:t>GRETA BESPALOVAITĖ, 10 m., </a:t>
            </a:r>
            <a:r>
              <a:rPr lang="lt-LT" i="1" dirty="0"/>
              <a:t>Mano paukštis </a:t>
            </a:r>
            <a:r>
              <a:rPr lang="lt-LT" i="1" dirty="0" err="1"/>
              <a:t>Nubis</a:t>
            </a:r>
            <a:r>
              <a:rPr lang="lt-LT" dirty="0"/>
              <a:t>, Kauno Juozo Grušo meno gimnazija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5B0B45DD-7515-481E-BF91-CCCDB27A1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3332" y="1250562"/>
            <a:ext cx="8465333" cy="435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46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70B4FF8-DB5B-4D07-A5A7-55437C98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037"/>
          </a:xfrm>
        </p:spPr>
        <p:txBody>
          <a:bodyPr>
            <a:normAutofit/>
          </a:bodyPr>
          <a:lstStyle/>
          <a:p>
            <a:pPr algn="ctr"/>
            <a:r>
              <a:rPr lang="lt-LT" sz="3600" dirty="0"/>
              <a:t>NOMINACIJA už kūrybiškumą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E2ADE44-87FF-45B5-BD48-0CE318A3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53857"/>
            <a:ext cx="10515600" cy="678036"/>
          </a:xfrm>
        </p:spPr>
        <p:txBody>
          <a:bodyPr/>
          <a:lstStyle/>
          <a:p>
            <a:pPr marL="0" indent="0" algn="ctr">
              <a:buNone/>
            </a:pPr>
            <a:r>
              <a:rPr lang="lt-LT" dirty="0"/>
              <a:t>LĖJA VOSYLIŪTĖ, 0 kl., </a:t>
            </a:r>
            <a:r>
              <a:rPr lang="lt-LT" i="1" dirty="0"/>
              <a:t>Prie namų</a:t>
            </a:r>
            <a:r>
              <a:rPr lang="lt-LT" dirty="0"/>
              <a:t>, Kauno tautinės kultūros centras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B57AE08F-0D57-4AC9-A4F1-5103943241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944" y="1240077"/>
            <a:ext cx="3248709" cy="462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5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8F14A67-21E8-41F8-BE28-0F7EAD345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0FBA56D5-75EC-4F55-945C-E1635B871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8169"/>
            <a:ext cx="10515600" cy="587470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lt-LT" dirty="0"/>
              <a:t>   </a:t>
            </a:r>
            <a:r>
              <a:rPr lang="lt-LT" sz="3200" dirty="0"/>
              <a:t>Apsidairę nesunkiai rasime žmogų, kuris turi augintinį. Kiekvienas augintinis, koks jis bebūtų – </a:t>
            </a:r>
            <a:r>
              <a:rPr lang="lt-LT" sz="3200" dirty="0" err="1"/>
              <a:t>švelniakailis</a:t>
            </a:r>
            <a:r>
              <a:rPr lang="lt-LT" sz="3200" dirty="0"/>
              <a:t>, plunksnuotas ar dygliuotas – suteikia savo šeimininkui įvairiausių emocijų, naujų potyrių, padeda pamatyti naujai kasdienybės spalvas: pralinksmina, nustebina, kelia gailestį, padeda išgyventi netektį ar greičiau pasveikti. </a:t>
            </a:r>
          </a:p>
          <a:p>
            <a:pPr marL="0" indent="0" algn="just">
              <a:buNone/>
            </a:pPr>
            <a:r>
              <a:rPr lang="lt-LT" sz="3200" dirty="0"/>
              <a:t>   Žmonių, kurie laisvalaikį leidžia su augintiniu, vis daugėja. Tikimės, kad tai nėra vienadienė užgaida, o sąmoningas bei atsakingas požiūris į gyvūną, jo poreikius ir galimybę bendrauti. </a:t>
            </a:r>
          </a:p>
          <a:p>
            <a:pPr marL="0" indent="0" algn="just">
              <a:buNone/>
            </a:pPr>
            <a:r>
              <a:rPr lang="lt-LT" sz="3200" dirty="0"/>
              <a:t>  Kviečiame kartu pasidžiaugti, kaip konkurso dalyvių darbuose – įvairia technika atliktose dailės miniatiūrose atsispindi dailės raiškos priemonėmis perteiktas nuoširdus ir betarpiškas žmogaus ir gamtos santykis. </a:t>
            </a:r>
          </a:p>
        </p:txBody>
      </p:sp>
    </p:spTree>
    <p:extLst>
      <p:ext uri="{BB962C8B-B14F-4D97-AF65-F5344CB8AC3E}">
        <p14:creationId xmlns:p14="http://schemas.microsoft.com/office/powerpoint/2010/main" val="3908015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70B4FF8-DB5B-4D07-A5A7-55437C98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037"/>
          </a:xfrm>
        </p:spPr>
        <p:txBody>
          <a:bodyPr>
            <a:normAutofit/>
          </a:bodyPr>
          <a:lstStyle/>
          <a:p>
            <a:pPr algn="ctr"/>
            <a:r>
              <a:rPr lang="lt-LT" sz="3600" dirty="0"/>
              <a:t>NOMINACIJA už meninį temos įprasminimą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E2ADE44-87FF-45B5-BD48-0CE318A3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52" y="6153857"/>
            <a:ext cx="11837095" cy="67803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lt-LT" dirty="0"/>
              <a:t>KOTRYNA GAILYTĖ, 8 m., </a:t>
            </a:r>
            <a:r>
              <a:rPr lang="lt-LT" i="1" dirty="0"/>
              <a:t>Mano prancūzų buldogas</a:t>
            </a:r>
            <a:r>
              <a:rPr lang="lt-LT" dirty="0"/>
              <a:t>, Kauno mokykla-darželis „Rūtelė“ 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8D531F1A-A233-42A8-B70F-6749CA0515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4318" y="1043162"/>
            <a:ext cx="3482236" cy="488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398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70B4FF8-DB5B-4D07-A5A7-55437C98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037"/>
          </a:xfrm>
        </p:spPr>
        <p:txBody>
          <a:bodyPr>
            <a:normAutofit/>
          </a:bodyPr>
          <a:lstStyle/>
          <a:p>
            <a:pPr algn="ctr"/>
            <a:r>
              <a:rPr lang="lt-LT" sz="3600" dirty="0"/>
              <a:t>NOMINACIJA už meninį temos įprasminimą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E2ADE44-87FF-45B5-BD48-0CE318A3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787" y="6012493"/>
            <a:ext cx="11228540" cy="67803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lt-LT" dirty="0"/>
              <a:t>GRETA GVEZDAUSKAITĖ, 3 kl., </a:t>
            </a:r>
            <a:r>
              <a:rPr lang="lt-LT" i="1" dirty="0"/>
              <a:t>Mano draugas</a:t>
            </a:r>
            <a:r>
              <a:rPr lang="lt-LT" dirty="0"/>
              <a:t>, Kauno Kazio Griniaus progimnazija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207072B9-1493-4258-B29D-822AF95C4B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8751" y="1175688"/>
            <a:ext cx="6490613" cy="457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27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70B4FF8-DB5B-4D07-A5A7-55437C98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037"/>
          </a:xfrm>
        </p:spPr>
        <p:txBody>
          <a:bodyPr>
            <a:normAutofit/>
          </a:bodyPr>
          <a:lstStyle/>
          <a:p>
            <a:pPr algn="ctr"/>
            <a:r>
              <a:rPr lang="lt-LT" sz="3600" dirty="0"/>
              <a:t>NOMINACIJA už meninės kalbos įvaldymą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E2ADE44-87FF-45B5-BD48-0CE318A3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12493"/>
            <a:ext cx="10515600" cy="67803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lt-LT" dirty="0"/>
              <a:t>GRETA GADIŠAUSKAITĖ, 3 kl., </a:t>
            </a:r>
            <a:r>
              <a:rPr lang="lt-LT" i="1" dirty="0"/>
              <a:t>Balandėlė</a:t>
            </a:r>
            <a:r>
              <a:rPr lang="lt-LT" dirty="0"/>
              <a:t>, Kauno Juozo Grušo meno gimnazija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548219A7-3F26-4F86-BF7A-369519FED7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2612" y="1164085"/>
            <a:ext cx="3906776" cy="472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63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70B4FF8-DB5B-4D07-A5A7-55437C98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037"/>
          </a:xfrm>
        </p:spPr>
        <p:txBody>
          <a:bodyPr>
            <a:normAutofit/>
          </a:bodyPr>
          <a:lstStyle/>
          <a:p>
            <a:pPr algn="ctr"/>
            <a:r>
              <a:rPr lang="lt-LT" sz="3600" dirty="0"/>
              <a:t>NOMINACIJA už meninės kalbos įvaldymą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E2ADE44-87FF-45B5-BD48-0CE318A3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991" y="6062597"/>
            <a:ext cx="10515600" cy="67803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lt-LT" dirty="0"/>
              <a:t>LUKNĖ GUDAITYTĖ, 9 m., </a:t>
            </a:r>
            <a:r>
              <a:rPr lang="lt-LT" i="1" dirty="0"/>
              <a:t>Mano Mickis</a:t>
            </a:r>
            <a:r>
              <a:rPr lang="lt-LT" dirty="0"/>
              <a:t>, Kauno Juozo Grušo meno gimnazija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D05DC1B5-4528-49F2-B5AF-E13AE7089F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8325" y="1043162"/>
            <a:ext cx="4355350" cy="485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70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70B4FF8-DB5B-4D07-A5A7-55437C98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037"/>
          </a:xfrm>
        </p:spPr>
        <p:txBody>
          <a:bodyPr>
            <a:normAutofit/>
          </a:bodyPr>
          <a:lstStyle/>
          <a:p>
            <a:pPr algn="ctr"/>
            <a:r>
              <a:rPr lang="lt-LT" sz="3600" dirty="0"/>
              <a:t>NOMINACIJA už meninės kalbos įvaldymą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E2ADE44-87FF-45B5-BD48-0CE318A3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62597"/>
            <a:ext cx="10515600" cy="67803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lt-LT" dirty="0"/>
              <a:t>RALFS LŪKINS, 9 m., </a:t>
            </a:r>
            <a:r>
              <a:rPr lang="lt-LT" i="1" dirty="0" err="1"/>
              <a:t>Walk</a:t>
            </a:r>
            <a:r>
              <a:rPr lang="lt-LT" i="1" dirty="0"/>
              <a:t> </a:t>
            </a:r>
            <a:r>
              <a:rPr lang="lt-LT" i="1" dirty="0" err="1"/>
              <a:t>in</a:t>
            </a:r>
            <a:r>
              <a:rPr lang="lt-LT" i="1" dirty="0"/>
              <a:t> </a:t>
            </a:r>
            <a:r>
              <a:rPr lang="lt-LT" i="1" dirty="0" err="1"/>
              <a:t>the</a:t>
            </a:r>
            <a:r>
              <a:rPr lang="lt-LT" i="1" dirty="0"/>
              <a:t> </a:t>
            </a:r>
            <a:r>
              <a:rPr lang="lt-LT" i="1" dirty="0" err="1"/>
              <a:t>park</a:t>
            </a:r>
            <a:r>
              <a:rPr lang="lt-LT" dirty="0"/>
              <a:t>, </a:t>
            </a:r>
            <a:r>
              <a:rPr lang="en-US" dirty="0" err="1"/>
              <a:t>Bergi</a:t>
            </a:r>
            <a:r>
              <a:rPr lang="en-US" dirty="0"/>
              <a:t> music and art primary school</a:t>
            </a:r>
            <a:endParaRPr lang="lt-LT" dirty="0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0E3DAB9F-F0AF-4F45-A730-15B1245941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3098" y="832981"/>
            <a:ext cx="3645803" cy="519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32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70B4FF8-DB5B-4D07-A5A7-55437C98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037"/>
          </a:xfrm>
        </p:spPr>
        <p:txBody>
          <a:bodyPr>
            <a:normAutofit/>
          </a:bodyPr>
          <a:lstStyle/>
          <a:p>
            <a:pPr algn="ctr"/>
            <a:r>
              <a:rPr lang="lt-LT" sz="3600" dirty="0"/>
              <a:t>NOMINACIJA už rūpestį dėl beglobio gyvūno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E2ADE44-87FF-45B5-BD48-0CE318A3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0416" y="6153857"/>
            <a:ext cx="12392416" cy="67803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lt-LT" dirty="0"/>
              <a:t>MEIDA RAMANAUSKAITĖ, 6 m., </a:t>
            </a:r>
            <a:r>
              <a:rPr lang="lt-LT" i="1" dirty="0"/>
              <a:t>Katinėlio </a:t>
            </a:r>
            <a:r>
              <a:rPr lang="lt-LT" i="1" dirty="0" err="1"/>
              <a:t>šposai</a:t>
            </a:r>
            <a:r>
              <a:rPr lang="lt-LT" dirty="0"/>
              <a:t>, Marijampolės lopšelis-darželis „Šypsenėlė“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AB07BC7D-9DD0-41FE-B29F-B52E754918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651" y="1189703"/>
            <a:ext cx="6504698" cy="468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61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D8D55C7-54CC-43D7-8703-8463D9ECD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4419817"/>
          </a:xfrm>
        </p:spPr>
        <p:txBody>
          <a:bodyPr/>
          <a:lstStyle/>
          <a:p>
            <a:pPr algn="ctr"/>
            <a:r>
              <a:rPr kumimoji="0" lang="lt-L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5-8 kl./11-14 m. amžiaus grupės </a:t>
            </a:r>
            <a:br>
              <a:rPr kumimoji="0" lang="lt-L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lt-L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LAUREATŲ IR NOMINANTŲ </a:t>
            </a:r>
            <a:br>
              <a:rPr kumimoji="0" lang="lt-L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lt-LT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KŪRYBINIAI DARBAI</a:t>
            </a:r>
            <a:endParaRPr lang="lt-LT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6DC8A396-B345-4420-BA78-CD95B0417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86191"/>
            <a:ext cx="10515600" cy="790771"/>
          </a:xfrm>
        </p:spPr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9670442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70B4FF8-DB5B-4D07-A5A7-55437C98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037"/>
          </a:xfrm>
        </p:spPr>
        <p:txBody>
          <a:bodyPr>
            <a:normAutofit/>
          </a:bodyPr>
          <a:lstStyle/>
          <a:p>
            <a:pPr algn="ctr"/>
            <a:r>
              <a:rPr lang="lt-LT" sz="3600" b="1" dirty="0"/>
              <a:t>I VIETA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E2ADE44-87FF-45B5-BD48-0CE318A3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6179964"/>
            <a:ext cx="12438345" cy="67803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lt-LT" dirty="0"/>
              <a:t>EMA DAPKUTĖ, 12 m. </a:t>
            </a:r>
            <a:r>
              <a:rPr lang="lt-LT" i="1" dirty="0"/>
              <a:t>Mano mylimiausias</a:t>
            </a:r>
            <a:r>
              <a:rPr lang="lt-LT" dirty="0"/>
              <a:t>, Šiaulių Sauliaus Sondeckio menų gimnazija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F20FCDE1-EF85-4F47-87F0-3A8991F426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7401" y="1043162"/>
            <a:ext cx="3557198" cy="494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093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70B4FF8-DB5B-4D07-A5A7-55437C98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037"/>
          </a:xfrm>
        </p:spPr>
        <p:txBody>
          <a:bodyPr>
            <a:normAutofit/>
          </a:bodyPr>
          <a:lstStyle/>
          <a:p>
            <a:pPr algn="ctr"/>
            <a:r>
              <a:rPr lang="lt-LT" sz="3600" b="1" dirty="0"/>
              <a:t>II VIETA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E2ADE44-87FF-45B5-BD48-0CE318A3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53857"/>
            <a:ext cx="10515600" cy="678036"/>
          </a:xfrm>
        </p:spPr>
        <p:txBody>
          <a:bodyPr/>
          <a:lstStyle/>
          <a:p>
            <a:pPr marL="0" indent="0" algn="ctr">
              <a:buNone/>
            </a:pPr>
            <a:r>
              <a:rPr lang="lt-LT" dirty="0"/>
              <a:t>GUSTĖ BUBNYTĖ, 6 kl., </a:t>
            </a:r>
            <a:r>
              <a:rPr lang="lt-LT" i="1" dirty="0"/>
              <a:t>Draugystė</a:t>
            </a:r>
            <a:r>
              <a:rPr lang="lt-LT" dirty="0"/>
              <a:t>, Kauno r. Neveronių gimnazija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D990B9A3-F4BA-4212-87BB-7D8CC27541A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0153" y="1059357"/>
            <a:ext cx="7231694" cy="473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04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70B4FF8-DB5B-4D07-A5A7-55437C98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037"/>
          </a:xfrm>
        </p:spPr>
        <p:txBody>
          <a:bodyPr>
            <a:normAutofit/>
          </a:bodyPr>
          <a:lstStyle/>
          <a:p>
            <a:pPr algn="ctr"/>
            <a:r>
              <a:rPr lang="lt-LT" sz="3600" b="1" dirty="0"/>
              <a:t>II VIETA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E2ADE44-87FF-45B5-BD48-0CE318A3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312" y="6153857"/>
            <a:ext cx="11924778" cy="67803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lt-LT" dirty="0"/>
              <a:t>VILIUS GECEVIČIUS, 13 m., </a:t>
            </a:r>
            <a:r>
              <a:rPr lang="lt-LT" i="1" dirty="0"/>
              <a:t>Ramuma. Mano sapnas</a:t>
            </a:r>
            <a:r>
              <a:rPr lang="lt-LT" dirty="0"/>
              <a:t>, Kauno Juozo Grušo meno gimnazija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F33C2722-9B17-4FF8-A546-6CE9CC5A58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7335" y="1043162"/>
            <a:ext cx="6957330" cy="474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10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70B4FF8-DB5B-4D07-A5A7-55437C98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93" y="365125"/>
            <a:ext cx="2886206" cy="3063875"/>
          </a:xfrm>
        </p:spPr>
        <p:txBody>
          <a:bodyPr>
            <a:normAutofit/>
          </a:bodyPr>
          <a:lstStyle/>
          <a:p>
            <a:pPr algn="ctr"/>
            <a:r>
              <a:rPr lang="lt-LT" dirty="0"/>
              <a:t>DIDYSIS KONKURSO PRIZAS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E2ADE44-87FF-45B5-BD48-0CE318A3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3167" y="3870542"/>
            <a:ext cx="3161777" cy="246925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lt-LT" dirty="0"/>
              <a:t>VILTĖ ŽELVYTĖ, 18 m., </a:t>
            </a:r>
          </a:p>
          <a:p>
            <a:pPr marL="0" indent="0">
              <a:buNone/>
            </a:pPr>
            <a:r>
              <a:rPr lang="lt-LT" i="1" dirty="0"/>
              <a:t>Griežto charakterio katinas</a:t>
            </a:r>
            <a:r>
              <a:rPr lang="lt-LT" dirty="0"/>
              <a:t> </a:t>
            </a:r>
          </a:p>
          <a:p>
            <a:pPr marL="0" indent="0">
              <a:buNone/>
            </a:pPr>
            <a:r>
              <a:rPr lang="lt-LT" dirty="0"/>
              <a:t>Lietuvos sveikatos mokslų universiteto gimnazija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32CF5B98-8B9A-45BB-9110-676A82D1A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5725" y="177800"/>
            <a:ext cx="4400550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65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70B4FF8-DB5B-4D07-A5A7-55437C98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037"/>
          </a:xfrm>
        </p:spPr>
        <p:txBody>
          <a:bodyPr>
            <a:normAutofit/>
          </a:bodyPr>
          <a:lstStyle/>
          <a:p>
            <a:pPr algn="ctr"/>
            <a:r>
              <a:rPr lang="lt-LT" sz="3600" b="1" dirty="0"/>
              <a:t>III VIETA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E2ADE44-87FF-45B5-BD48-0CE318A3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53857"/>
            <a:ext cx="10515600" cy="67803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lt-LT" dirty="0"/>
              <a:t>LAURYNA PETRULYTĖ, 12 m., </a:t>
            </a:r>
            <a:r>
              <a:rPr lang="lt-LT" i="1" dirty="0"/>
              <a:t>Naktyje</a:t>
            </a:r>
            <a:r>
              <a:rPr lang="lt-LT" dirty="0"/>
              <a:t>, Kauno Juozo Grušo meno gimnazija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2A9CCA39-859B-4EAE-8861-69A87801F7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5190" y="1043162"/>
            <a:ext cx="3401620" cy="493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45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70B4FF8-DB5B-4D07-A5A7-55437C98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037"/>
          </a:xfrm>
        </p:spPr>
        <p:txBody>
          <a:bodyPr>
            <a:normAutofit/>
          </a:bodyPr>
          <a:lstStyle/>
          <a:p>
            <a:pPr algn="ctr"/>
            <a:r>
              <a:rPr lang="lt-LT" sz="3600" dirty="0"/>
              <a:t>III VIETA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E2ADE44-87FF-45B5-BD48-0CE318A3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53857"/>
            <a:ext cx="10515600" cy="678036"/>
          </a:xfrm>
        </p:spPr>
        <p:txBody>
          <a:bodyPr/>
          <a:lstStyle/>
          <a:p>
            <a:pPr marL="0" indent="0" algn="ctr">
              <a:buNone/>
            </a:pPr>
            <a:r>
              <a:rPr lang="lt-LT" dirty="0"/>
              <a:t>MEDA SKIEČIŪTĖ, 13 m., </a:t>
            </a:r>
            <a:r>
              <a:rPr lang="lt-LT" i="1" dirty="0"/>
              <a:t>Draugas</a:t>
            </a:r>
            <a:r>
              <a:rPr lang="lt-LT" dirty="0"/>
              <a:t>, Kauno Juozo Grušo meno gimnazija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83612E4-D54F-43DD-AC8E-C3903229AF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4662" y="1043162"/>
            <a:ext cx="3462676" cy="493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282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70B4FF8-DB5B-4D07-A5A7-55437C98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037"/>
          </a:xfrm>
        </p:spPr>
        <p:txBody>
          <a:bodyPr>
            <a:normAutofit/>
          </a:bodyPr>
          <a:lstStyle/>
          <a:p>
            <a:pPr algn="ctr"/>
            <a:r>
              <a:rPr lang="lt-LT" sz="3600" b="1" dirty="0"/>
              <a:t>III VIETA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E2ADE44-87FF-45B5-BD48-0CE318A3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59" y="6062467"/>
            <a:ext cx="11441481" cy="67803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lt-LT" dirty="0"/>
              <a:t>DIANA URBONAVIČIŪTĖ, 6 kl., </a:t>
            </a:r>
            <a:r>
              <a:rPr lang="lt-LT" i="1" dirty="0"/>
              <a:t>Auksinė Žuvelė</a:t>
            </a:r>
            <a:r>
              <a:rPr lang="lt-LT" dirty="0"/>
              <a:t>, Kauno Kazio Griniaus progimnazija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528FC9DC-F816-4EB4-BFDC-37F9432204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8626" y="1151013"/>
            <a:ext cx="3994748" cy="480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4356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70B4FF8-DB5B-4D07-A5A7-55437C98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037"/>
          </a:xfrm>
        </p:spPr>
        <p:txBody>
          <a:bodyPr>
            <a:normAutofit/>
          </a:bodyPr>
          <a:lstStyle/>
          <a:p>
            <a:pPr algn="ctr"/>
            <a:r>
              <a:rPr lang="lt-LT" sz="3600" dirty="0"/>
              <a:t>NOMINACIJA už įtaigiausią augintinio charakterį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E2ADE44-87FF-45B5-BD48-0CE318A3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53857"/>
            <a:ext cx="10515600" cy="678036"/>
          </a:xfrm>
        </p:spPr>
        <p:txBody>
          <a:bodyPr/>
          <a:lstStyle/>
          <a:p>
            <a:pPr marL="0" indent="0" algn="ctr">
              <a:buNone/>
            </a:pPr>
            <a:r>
              <a:rPr lang="lt-LT" dirty="0"/>
              <a:t>MINDAUGAS DAUKŠYS, 12 m., </a:t>
            </a:r>
            <a:r>
              <a:rPr lang="lt-LT" i="1" dirty="0"/>
              <a:t>Šuo</a:t>
            </a:r>
            <a:r>
              <a:rPr lang="lt-LT" dirty="0"/>
              <a:t>, KTU Vaižganto progimnazija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2B1A883C-3EFE-49A2-9F28-1B4BA5453F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7873" y="1050147"/>
            <a:ext cx="6091825" cy="475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188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70B4FF8-DB5B-4D07-A5A7-55437C98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037"/>
          </a:xfrm>
        </p:spPr>
        <p:txBody>
          <a:bodyPr>
            <a:normAutofit/>
          </a:bodyPr>
          <a:lstStyle/>
          <a:p>
            <a:pPr algn="ctr"/>
            <a:r>
              <a:rPr lang="lt-LT" sz="3600" dirty="0"/>
              <a:t>NOMINACIJA už įtaigiausią augintinio charakterį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E2ADE44-87FF-45B5-BD48-0CE318A3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53857"/>
            <a:ext cx="10515600" cy="678036"/>
          </a:xfrm>
        </p:spPr>
        <p:txBody>
          <a:bodyPr/>
          <a:lstStyle/>
          <a:p>
            <a:pPr marL="0" indent="0" algn="ctr">
              <a:buNone/>
            </a:pPr>
            <a:r>
              <a:rPr lang="lt-LT" dirty="0"/>
              <a:t>EMILIS MEMĖNAS, 12 m., </a:t>
            </a:r>
            <a:r>
              <a:rPr lang="lt-LT" i="1" dirty="0"/>
              <a:t>Žvilgsnis</a:t>
            </a:r>
            <a:r>
              <a:rPr lang="lt-LT" dirty="0"/>
              <a:t>, Kauno Juozo Grušo meno gimnazija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E602425C-8C2E-4B10-BDE1-BDB9D387DA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8703" y="1043162"/>
            <a:ext cx="6534593" cy="489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240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70B4FF8-DB5B-4D07-A5A7-55437C98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037"/>
          </a:xfrm>
        </p:spPr>
        <p:txBody>
          <a:bodyPr>
            <a:normAutofit/>
          </a:bodyPr>
          <a:lstStyle/>
          <a:p>
            <a:pPr algn="ctr"/>
            <a:r>
              <a:rPr lang="lt-LT" sz="3600" dirty="0"/>
              <a:t>NOMINACIJA už įtaigiausią augintinio charakterį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E2ADE44-87FF-45B5-BD48-0CE318A3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6153857"/>
            <a:ext cx="12475923" cy="6780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lt-LT" dirty="0"/>
              <a:t>JUDITA SMUIKYTĖ, 13 m., </a:t>
            </a:r>
            <a:r>
              <a:rPr lang="lt-LT" i="1" dirty="0"/>
              <a:t>Užauginsiu drakoną... </a:t>
            </a:r>
            <a:r>
              <a:rPr lang="lt-LT" dirty="0"/>
              <a:t>Šiaulių Sauliaus Sondeckio menų gimnazija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E39289C7-C9B3-4FF5-A9E7-82FBF6C9FE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4845" y="1113747"/>
            <a:ext cx="6742309" cy="463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89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70B4FF8-DB5B-4D07-A5A7-55437C98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037"/>
          </a:xfrm>
        </p:spPr>
        <p:txBody>
          <a:bodyPr>
            <a:normAutofit/>
          </a:bodyPr>
          <a:lstStyle/>
          <a:p>
            <a:pPr algn="ctr"/>
            <a:r>
              <a:rPr lang="lt-LT" sz="3600" dirty="0"/>
              <a:t>NOMINACIJA už įtaigiausią augintinio charakterį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E2ADE44-87FF-45B5-BD48-0CE318A3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53857"/>
            <a:ext cx="10515600" cy="678036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/>
              <a:t>EMA VAŠKEVIČIŪTĖ, 14 m.</a:t>
            </a:r>
            <a:r>
              <a:rPr lang="lt-LT" dirty="0"/>
              <a:t>,</a:t>
            </a:r>
            <a:r>
              <a:rPr lang="pt-BR" dirty="0"/>
              <a:t> </a:t>
            </a:r>
            <a:r>
              <a:rPr lang="pt-BR" i="1" dirty="0"/>
              <a:t>Ką turi?</a:t>
            </a:r>
            <a:r>
              <a:rPr lang="lt-LT" i="1" dirty="0"/>
              <a:t> </a:t>
            </a:r>
            <a:r>
              <a:rPr lang="pt-BR" dirty="0"/>
              <a:t>KTU Vaižganto progimnazija</a:t>
            </a:r>
            <a:endParaRPr lang="lt-LT" dirty="0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ECFDEEFA-B3C5-401F-BC24-9947AABDC1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2067" y="912330"/>
            <a:ext cx="4887865" cy="524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689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70B4FF8-DB5B-4D07-A5A7-55437C98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037"/>
          </a:xfrm>
        </p:spPr>
        <p:txBody>
          <a:bodyPr>
            <a:normAutofit/>
          </a:bodyPr>
          <a:lstStyle/>
          <a:p>
            <a:pPr algn="ctr"/>
            <a:r>
              <a:rPr lang="lt-LT" sz="3600" dirty="0"/>
              <a:t>NOMINACIJA už įtaigiausią augintinio charakterį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E2ADE44-87FF-45B5-BD48-0CE318A3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53857"/>
            <a:ext cx="10515600" cy="678036"/>
          </a:xfrm>
        </p:spPr>
        <p:txBody>
          <a:bodyPr/>
          <a:lstStyle/>
          <a:p>
            <a:pPr marL="0" indent="0" algn="ctr">
              <a:buNone/>
            </a:pPr>
            <a:r>
              <a:rPr lang="lt-LT" dirty="0"/>
              <a:t>KOSTAS ŽYDELIS, 12 m., </a:t>
            </a:r>
            <a:r>
              <a:rPr lang="lt-LT" i="1" dirty="0"/>
              <a:t>Mano Bitė</a:t>
            </a:r>
            <a:r>
              <a:rPr lang="lt-LT" dirty="0"/>
              <a:t>, Kauno Vinco Kudirkos progimnazija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EFC3F889-E9CE-4864-9564-FB2F0CC60B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452" y="1228627"/>
            <a:ext cx="6527095" cy="473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102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70B4FF8-DB5B-4D07-A5A7-55437C98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037"/>
          </a:xfrm>
        </p:spPr>
        <p:txBody>
          <a:bodyPr>
            <a:normAutofit/>
          </a:bodyPr>
          <a:lstStyle/>
          <a:p>
            <a:pPr algn="ctr"/>
            <a:r>
              <a:rPr lang="lt-LT" sz="3600" dirty="0"/>
              <a:t>NOMINACIJA už įtaigų minimalizmą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E2ADE44-87FF-45B5-BD48-0CE318A3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79964"/>
            <a:ext cx="10515600" cy="678036"/>
          </a:xfrm>
        </p:spPr>
        <p:txBody>
          <a:bodyPr/>
          <a:lstStyle/>
          <a:p>
            <a:pPr marL="0" indent="0" algn="ctr">
              <a:buNone/>
            </a:pPr>
            <a:r>
              <a:rPr lang="lt-LT" dirty="0"/>
              <a:t>BANGA STULGAITYTĖ, 13 m., </a:t>
            </a:r>
            <a:r>
              <a:rPr lang="lt-LT" i="1" dirty="0"/>
              <a:t>Laukimas</a:t>
            </a:r>
            <a:r>
              <a:rPr lang="lt-LT" dirty="0"/>
              <a:t>, KTU Vaižganto progimnazija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7E1431ED-B88A-4629-8199-25F19A8049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6477" y="1063699"/>
            <a:ext cx="6359046" cy="473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276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70B4FF8-DB5B-4D07-A5A7-55437C98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037"/>
          </a:xfrm>
        </p:spPr>
        <p:txBody>
          <a:bodyPr>
            <a:normAutofit/>
          </a:bodyPr>
          <a:lstStyle/>
          <a:p>
            <a:pPr algn="ctr"/>
            <a:r>
              <a:rPr lang="lt-LT" sz="3600" dirty="0"/>
              <a:t>NOMINACIJA už nuoširdų įtaigumą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E2ADE44-87FF-45B5-BD48-0CE318A3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53857"/>
            <a:ext cx="10515600" cy="678036"/>
          </a:xfrm>
        </p:spPr>
        <p:txBody>
          <a:bodyPr/>
          <a:lstStyle/>
          <a:p>
            <a:pPr marL="0" indent="0" algn="ctr">
              <a:buNone/>
            </a:pPr>
            <a:r>
              <a:rPr lang="lt-LT" dirty="0"/>
              <a:t>KARILĖ GRANICKAITĖ, 14 m., </a:t>
            </a:r>
            <a:r>
              <a:rPr lang="lt-LT" i="1" dirty="0"/>
              <a:t>Meilė,</a:t>
            </a:r>
            <a:r>
              <a:rPr lang="lt-LT" dirty="0"/>
              <a:t> KTU Vaižganto progimnazija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25224D72-C604-4E94-A115-7F8F7D4D30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1835" y="1043162"/>
            <a:ext cx="4008329" cy="495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73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FA790E3-6360-415D-9820-9560B52E0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58228"/>
          </a:xfrm>
        </p:spPr>
        <p:txBody>
          <a:bodyPr/>
          <a:lstStyle/>
          <a:p>
            <a:pPr algn="ctr"/>
            <a:r>
              <a:rPr lang="lt-LT" sz="4800" dirty="0">
                <a:solidFill>
                  <a:prstClr val="black"/>
                </a:solidFill>
                <a:latin typeface="Calibri Light" panose="020F0302020204030204"/>
              </a:rPr>
              <a:t>1</a:t>
            </a:r>
            <a:r>
              <a:rPr kumimoji="0" lang="lt-L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-4 kl./6-10 m. amžiaus grupės </a:t>
            </a:r>
            <a:br>
              <a:rPr kumimoji="0" lang="lt-L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lt-L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LAUREATŲ IR NOMINANTŲ </a:t>
            </a:r>
            <a:br>
              <a:rPr kumimoji="0" lang="lt-L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lt-LT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KŪRYBINIAI DARBAI</a:t>
            </a:r>
            <a:endParaRPr lang="lt-LT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3426C6FB-27B4-44AA-A9B3-E06A6228A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61139"/>
            <a:ext cx="10515600" cy="815823"/>
          </a:xfrm>
        </p:spPr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97204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70B4FF8-DB5B-4D07-A5A7-55437C98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037"/>
          </a:xfrm>
        </p:spPr>
        <p:txBody>
          <a:bodyPr>
            <a:normAutofit/>
          </a:bodyPr>
          <a:lstStyle/>
          <a:p>
            <a:pPr algn="ctr"/>
            <a:r>
              <a:rPr lang="lt-LT" sz="3600" dirty="0"/>
              <a:t>NOMINACIJA už kūrybiškumą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E2ADE44-87FF-45B5-BD48-0CE318A3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03544"/>
            <a:ext cx="10515600" cy="67803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lt-LT" dirty="0"/>
              <a:t>EMILIS ANDRULEVIČIUS, 13 m., </a:t>
            </a:r>
            <a:r>
              <a:rPr lang="lt-LT" i="1" dirty="0"/>
              <a:t>Švelnumas</a:t>
            </a:r>
            <a:r>
              <a:rPr lang="lt-LT" dirty="0"/>
              <a:t>, Kauno tautinės kultūros centras, studija „Menų dirbtuvėlės“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EB97C189-8B76-4BBC-899D-2CCC3588FB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0976" y="1097891"/>
            <a:ext cx="6570048" cy="466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096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70B4FF8-DB5B-4D07-A5A7-55437C98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037"/>
          </a:xfrm>
        </p:spPr>
        <p:txBody>
          <a:bodyPr>
            <a:normAutofit/>
          </a:bodyPr>
          <a:lstStyle/>
          <a:p>
            <a:pPr algn="ctr"/>
            <a:r>
              <a:rPr lang="lt-LT" sz="3600" dirty="0"/>
              <a:t>NOMINACIJA už meninį temos įprasminimą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E2ADE44-87FF-45B5-BD48-0CE318A3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96" y="6292698"/>
            <a:ext cx="11987408" cy="6780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dirty="0"/>
              <a:t>KARINA KARPINAITĖ, 13 m., </a:t>
            </a:r>
            <a:r>
              <a:rPr lang="lt-LT" i="1" dirty="0"/>
              <a:t>Smaližius</a:t>
            </a:r>
            <a:r>
              <a:rPr lang="lt-LT" dirty="0"/>
              <a:t>, Šiaulių Sauliaus Sondeckio menų gimnazija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51F7DDD1-A8D1-42E0-B4BF-2E292EF993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199" y="1202576"/>
            <a:ext cx="6459477" cy="481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013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70B4FF8-DB5B-4D07-A5A7-55437C98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037"/>
          </a:xfrm>
        </p:spPr>
        <p:txBody>
          <a:bodyPr>
            <a:normAutofit/>
          </a:bodyPr>
          <a:lstStyle/>
          <a:p>
            <a:pPr algn="ctr"/>
            <a:r>
              <a:rPr lang="lt-LT" sz="3600" dirty="0"/>
              <a:t>NOMINACIJA už meninį temos įprasminimą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E2ADE44-87FF-45B5-BD48-0CE318A3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92" y="6145962"/>
            <a:ext cx="12054214" cy="67803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lt-LT" dirty="0"/>
              <a:t>KAMILĖ MEŠKAUSKAITĖ, 11 m., </a:t>
            </a:r>
            <a:r>
              <a:rPr lang="lt-LT" i="1" dirty="0"/>
              <a:t>Mano </a:t>
            </a:r>
            <a:r>
              <a:rPr lang="lt-LT" i="1" dirty="0" err="1"/>
              <a:t>Sniegė</a:t>
            </a:r>
            <a:r>
              <a:rPr lang="lt-LT" i="1" dirty="0"/>
              <a:t> pietauja</a:t>
            </a:r>
            <a:r>
              <a:rPr lang="lt-LT" dirty="0"/>
              <a:t>, Kauno </a:t>
            </a:r>
            <a:r>
              <a:rPr lang="lt-LT" dirty="0" err="1"/>
              <a:t>Milikonių</a:t>
            </a:r>
            <a:r>
              <a:rPr lang="lt-LT" dirty="0"/>
              <a:t> progimnazija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016EC7D-BF4B-4F8F-9197-B5C0836E12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7162" y="1132633"/>
            <a:ext cx="3617675" cy="493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263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70B4FF8-DB5B-4D07-A5A7-55437C98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037"/>
          </a:xfrm>
        </p:spPr>
        <p:txBody>
          <a:bodyPr>
            <a:normAutofit/>
          </a:bodyPr>
          <a:lstStyle/>
          <a:p>
            <a:pPr algn="ctr"/>
            <a:r>
              <a:rPr lang="lt-LT" sz="3600" dirty="0"/>
              <a:t>NOMINACIJA už meninį temos įprasminimą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E2ADE44-87FF-45B5-BD48-0CE318A3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53857"/>
            <a:ext cx="10515600" cy="67803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lt-LT" dirty="0"/>
              <a:t>MARTYNAS STOŠKUS, 13 m., </a:t>
            </a:r>
            <a:r>
              <a:rPr lang="lt-LT" i="1" dirty="0"/>
              <a:t>Papūgėlė</a:t>
            </a:r>
            <a:r>
              <a:rPr lang="lt-LT" dirty="0"/>
              <a:t>, Kauno Juozo Grušo meno gimnazija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0444505C-24F1-495B-B45E-AABB4E3BFF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4652" y="1043162"/>
            <a:ext cx="3462696" cy="49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743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70B4FF8-DB5B-4D07-A5A7-55437C98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037"/>
          </a:xfrm>
        </p:spPr>
        <p:txBody>
          <a:bodyPr>
            <a:normAutofit/>
          </a:bodyPr>
          <a:lstStyle/>
          <a:p>
            <a:pPr algn="ctr"/>
            <a:r>
              <a:rPr lang="lt-LT" sz="3600" dirty="0"/>
              <a:t>NOMINACIJA už meninės kalbos įvaldymą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E2ADE44-87FF-45B5-BD48-0CE318A3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7682" y="6153857"/>
            <a:ext cx="12367364" cy="67803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lt-LT" dirty="0"/>
              <a:t>GABIJA BUBNYTĖ, 12 m., </a:t>
            </a:r>
            <a:r>
              <a:rPr lang="lt-LT" i="1" dirty="0"/>
              <a:t>Katino žaidimai</a:t>
            </a:r>
            <a:r>
              <a:rPr lang="lt-LT" dirty="0"/>
              <a:t>, Marijampolės sav. </a:t>
            </a:r>
            <a:r>
              <a:rPr lang="lt-LT" dirty="0" err="1"/>
              <a:t>Želsvos</a:t>
            </a:r>
            <a:r>
              <a:rPr lang="lt-LT" dirty="0"/>
              <a:t> pagrindinė mokykla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80178A28-3A17-4676-B7AE-5859F7D827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9313" y="1043162"/>
            <a:ext cx="3513374" cy="497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589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70B4FF8-DB5B-4D07-A5A7-55437C98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037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/>
              <a:t>NOMINACIJA už rūpestį dėl beglobio gyvūno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E2ADE44-87FF-45B5-BD48-0CE318A3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9332" y="5963518"/>
            <a:ext cx="12350663" cy="84901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lt-LT" dirty="0"/>
              <a:t>KAROLINA JOKŠAITĖ, 12 m., </a:t>
            </a:r>
            <a:r>
              <a:rPr lang="lt-LT" i="1" dirty="0"/>
              <a:t>Visam pasauly nėra meilesnio</a:t>
            </a:r>
            <a:r>
              <a:rPr lang="lt-LT" dirty="0"/>
              <a:t>, </a:t>
            </a:r>
          </a:p>
          <a:p>
            <a:pPr marL="0" indent="0" algn="ctr">
              <a:buNone/>
            </a:pPr>
            <a:r>
              <a:rPr lang="lt-LT" dirty="0"/>
              <a:t>Šiaulių Sauliaus Sondeckio menų gimnazija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77001F97-5496-4200-AB56-FB8275CA16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3319" y="1053784"/>
            <a:ext cx="6605362" cy="475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208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3A49328-2E4F-46E4-A7DD-A7085ED49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5545"/>
            <a:ext cx="10515600" cy="3757807"/>
          </a:xfrm>
        </p:spPr>
        <p:txBody>
          <a:bodyPr>
            <a:noAutofit/>
          </a:bodyPr>
          <a:lstStyle/>
          <a:p>
            <a:pPr algn="ctr"/>
            <a:r>
              <a:rPr lang="lt-LT" sz="4800" dirty="0"/>
              <a:t>9-12 (I-IV </a:t>
            </a:r>
            <a:r>
              <a:rPr lang="lt-LT" sz="4800" dirty="0" err="1"/>
              <a:t>gimn</a:t>
            </a:r>
            <a:r>
              <a:rPr lang="lt-LT" sz="4800" dirty="0"/>
              <a:t>.)kl./15-19 m. amžiaus grupės </a:t>
            </a:r>
            <a:br>
              <a:rPr lang="lt-LT" sz="4800" dirty="0"/>
            </a:br>
            <a:r>
              <a:rPr lang="lt-LT" sz="4800" dirty="0"/>
              <a:t>LAUREATŲ IR NOMINANTŲ </a:t>
            </a:r>
            <a:br>
              <a:rPr lang="lt-LT" sz="4800" dirty="0"/>
            </a:br>
            <a:r>
              <a:rPr lang="lt-LT" sz="6000" dirty="0"/>
              <a:t>KŪRYBINIAI DARBAI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AC894540-9873-4938-8AEC-1AD037B2F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92454"/>
            <a:ext cx="10515600" cy="1667593"/>
          </a:xfrm>
        </p:spPr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964872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70B4FF8-DB5B-4D07-A5A7-55437C98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037"/>
          </a:xfrm>
        </p:spPr>
        <p:txBody>
          <a:bodyPr>
            <a:normAutofit/>
          </a:bodyPr>
          <a:lstStyle/>
          <a:p>
            <a:pPr algn="ctr"/>
            <a:r>
              <a:rPr lang="lt-LT" sz="3600" b="1" dirty="0"/>
              <a:t>I VIETA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E2ADE44-87FF-45B5-BD48-0CE318A3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34" y="6153857"/>
            <a:ext cx="11924778" cy="67803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lt-LT" dirty="0"/>
              <a:t>LEONAS ŠĖFERIS, 16 m., </a:t>
            </a:r>
            <a:r>
              <a:rPr lang="lt-LT" i="1" dirty="0"/>
              <a:t>Berlynas. 1999</a:t>
            </a:r>
            <a:r>
              <a:rPr lang="lt-LT" dirty="0"/>
              <a:t>, Šiaulių Sauliaus Sondeckio menų gimnazija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F640A90C-9330-430C-9909-A5E857CFA2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7484" y="1043162"/>
            <a:ext cx="3597031" cy="494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427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70B4FF8-DB5B-4D07-A5A7-55437C98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037"/>
          </a:xfrm>
        </p:spPr>
        <p:txBody>
          <a:bodyPr>
            <a:normAutofit/>
          </a:bodyPr>
          <a:lstStyle/>
          <a:p>
            <a:pPr algn="ctr"/>
            <a:r>
              <a:rPr lang="lt-LT" sz="3600" b="1" dirty="0"/>
              <a:t>II VIETA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E2ADE44-87FF-45B5-BD48-0CE318A3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411" y="6179964"/>
            <a:ext cx="11486367" cy="6780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dirty="0"/>
              <a:t>LIEPA BARTKUTĖ, 16 m., </a:t>
            </a:r>
            <a:r>
              <a:rPr lang="lt-LT" i="1" dirty="0"/>
              <a:t>Kanda... </a:t>
            </a:r>
            <a:r>
              <a:rPr lang="lt-LT" dirty="0"/>
              <a:t>Šiaulių Sauliaus Sondeckio menų gimnazija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6A3E751D-D30E-4AC2-B3B1-597A4EDCFE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976" y="953499"/>
            <a:ext cx="3602047" cy="495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183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70B4FF8-DB5B-4D07-A5A7-55437C98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037"/>
          </a:xfrm>
        </p:spPr>
        <p:txBody>
          <a:bodyPr>
            <a:normAutofit/>
          </a:bodyPr>
          <a:lstStyle/>
          <a:p>
            <a:pPr algn="ctr"/>
            <a:r>
              <a:rPr lang="lt-LT" sz="3600" b="1" dirty="0"/>
              <a:t>II VIETA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E2ADE44-87FF-45B5-BD48-0CE318A3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53857"/>
            <a:ext cx="10515600" cy="67803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lt-LT" dirty="0"/>
              <a:t>KAMILĖ NARKEVIČIŪTĖ, 12 kl., </a:t>
            </a:r>
            <a:r>
              <a:rPr lang="lt-LT" i="1" dirty="0"/>
              <a:t>Nebylus pokalbis</a:t>
            </a:r>
            <a:r>
              <a:rPr lang="lt-LT" dirty="0"/>
              <a:t>, Kauno „Varpo“ gimnazija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D867105D-57D6-49FC-B8B4-B0D5BED450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17805" y="1645354"/>
            <a:ext cx="4756389" cy="356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238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70B4FF8-DB5B-4D07-A5A7-55437C98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84" y="329493"/>
            <a:ext cx="11697432" cy="497225"/>
          </a:xfrm>
        </p:spPr>
        <p:txBody>
          <a:bodyPr>
            <a:noAutofit/>
          </a:bodyPr>
          <a:lstStyle/>
          <a:p>
            <a:pPr algn="ctr"/>
            <a:r>
              <a:rPr lang="lt-LT" sz="3600" b="1" dirty="0"/>
              <a:t>I VIETA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E2ADE44-87FF-45B5-BD48-0CE318A3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301" y="5880767"/>
            <a:ext cx="10939397" cy="65260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lt-LT" dirty="0"/>
              <a:t>MARIJA STRAVINSKAITĖ, 9 m., </a:t>
            </a:r>
            <a:r>
              <a:rPr lang="lt-LT" i="1" dirty="0"/>
              <a:t>Dovanoju tau širdelę</a:t>
            </a:r>
            <a:r>
              <a:rPr lang="lt-LT" dirty="0"/>
              <a:t>, Kauno „Vyturio“ gimnazija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C4736773-0F23-40CC-9F34-066A494EA4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4347" y="1118694"/>
            <a:ext cx="6303306" cy="462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963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70B4FF8-DB5B-4D07-A5A7-55437C98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037"/>
          </a:xfrm>
        </p:spPr>
        <p:txBody>
          <a:bodyPr>
            <a:normAutofit/>
          </a:bodyPr>
          <a:lstStyle/>
          <a:p>
            <a:pPr algn="ctr"/>
            <a:r>
              <a:rPr lang="lt-LT" sz="3600" b="1" dirty="0"/>
              <a:t>III VIETA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E2ADE44-87FF-45B5-BD48-0CE318A3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53857"/>
            <a:ext cx="10515600" cy="678036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/>
              <a:t>IEVA JARUTYTĖ, 17 m.</a:t>
            </a:r>
            <a:r>
              <a:rPr lang="lt-LT" dirty="0"/>
              <a:t>, </a:t>
            </a:r>
            <a:r>
              <a:rPr lang="lt-LT" i="1" dirty="0"/>
              <a:t>Knygų katė</a:t>
            </a:r>
            <a:r>
              <a:rPr lang="lt-LT" dirty="0"/>
              <a:t>,</a:t>
            </a:r>
            <a:r>
              <a:rPr lang="pt-BR" dirty="0"/>
              <a:t> VDU „Rasos“ gimnazija</a:t>
            </a:r>
            <a:endParaRPr lang="lt-LT" dirty="0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AD20E489-98E1-4362-90B5-1A96AC4927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9958" y="1140061"/>
            <a:ext cx="6372083" cy="457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345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70B4FF8-DB5B-4D07-A5A7-55437C98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037"/>
          </a:xfrm>
        </p:spPr>
        <p:txBody>
          <a:bodyPr>
            <a:normAutofit/>
          </a:bodyPr>
          <a:lstStyle/>
          <a:p>
            <a:pPr algn="ctr"/>
            <a:r>
              <a:rPr lang="lt-LT" sz="3600" b="1" dirty="0"/>
              <a:t>III VIETA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E2ADE44-87FF-45B5-BD48-0CE318A3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53857"/>
            <a:ext cx="10515600" cy="678036"/>
          </a:xfrm>
        </p:spPr>
        <p:txBody>
          <a:bodyPr/>
          <a:lstStyle/>
          <a:p>
            <a:pPr marL="0" indent="0" algn="ctr">
              <a:buNone/>
            </a:pPr>
            <a:r>
              <a:rPr lang="lt-LT" dirty="0"/>
              <a:t>LAURA BIKULČYTĖ, 17 m., </a:t>
            </a:r>
            <a:r>
              <a:rPr lang="lt-LT" i="1" dirty="0"/>
              <a:t>Gitana </a:t>
            </a:r>
            <a:r>
              <a:rPr lang="lt-LT" i="1" dirty="0" err="1"/>
              <a:t>iguana</a:t>
            </a:r>
            <a:r>
              <a:rPr lang="lt-LT" dirty="0"/>
              <a:t>, VDU „Rasos“ gimnazija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5814DE69-5615-4A0C-BDCA-972F882261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4766" y="1006964"/>
            <a:ext cx="3262467" cy="484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372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70B4FF8-DB5B-4D07-A5A7-55437C98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037"/>
          </a:xfrm>
        </p:spPr>
        <p:txBody>
          <a:bodyPr>
            <a:normAutofit/>
          </a:bodyPr>
          <a:lstStyle/>
          <a:p>
            <a:pPr algn="ctr"/>
            <a:r>
              <a:rPr lang="lt-LT" sz="3600" b="1" dirty="0"/>
              <a:t>III VIETA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E2ADE44-87FF-45B5-BD48-0CE318A3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53857"/>
            <a:ext cx="10515600" cy="67803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lt-LT" dirty="0"/>
              <a:t>MINDAUGAS ŽIOBA, 16 m., </a:t>
            </a:r>
            <a:r>
              <a:rPr lang="lt-LT" i="1" dirty="0"/>
              <a:t>Mano linksmas šuo</a:t>
            </a:r>
            <a:r>
              <a:rPr lang="lt-LT" dirty="0"/>
              <a:t>, Kauno specialioji mokykla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6F8252B7-98DC-4954-9810-8D3ECC135A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3663" y="1181017"/>
            <a:ext cx="7424674" cy="449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09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70B4FF8-DB5B-4D07-A5A7-55437C98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037"/>
          </a:xfrm>
        </p:spPr>
        <p:txBody>
          <a:bodyPr>
            <a:normAutofit/>
          </a:bodyPr>
          <a:lstStyle/>
          <a:p>
            <a:pPr algn="ctr"/>
            <a:r>
              <a:rPr lang="lt-LT" sz="3600" dirty="0"/>
              <a:t>NOMINACIJA už įtaigiausią augintinio charakterį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E2ADE44-87FF-45B5-BD48-0CE318A3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53857"/>
            <a:ext cx="10515600" cy="6780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dirty="0"/>
              <a:t>AUSTĖJA ČEPĖNAITĖ, 10 kl., </a:t>
            </a:r>
            <a:r>
              <a:rPr lang="lt-LT" i="1" dirty="0"/>
              <a:t>Šiluma</a:t>
            </a:r>
            <a:r>
              <a:rPr lang="lt-LT" dirty="0"/>
              <a:t>, Kauno „Varpo“ gimnazija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EEC4B040-DC4D-4BFF-98AC-802D2B8EE9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628424" y="1731299"/>
            <a:ext cx="4878478" cy="365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9479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70B4FF8-DB5B-4D07-A5A7-55437C98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037"/>
          </a:xfrm>
        </p:spPr>
        <p:txBody>
          <a:bodyPr>
            <a:normAutofit/>
          </a:bodyPr>
          <a:lstStyle/>
          <a:p>
            <a:pPr algn="ctr"/>
            <a:r>
              <a:rPr lang="lt-LT" sz="3600" dirty="0"/>
              <a:t>NOMINACIJA už įtaigiausią augintinio charakterį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E2ADE44-87FF-45B5-BD48-0CE318A3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153857"/>
            <a:ext cx="12192000" cy="67803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lt-LT" dirty="0"/>
              <a:t>AUSTĖJA JASELIŪNAITĖ, 15 m. </a:t>
            </a:r>
            <a:r>
              <a:rPr lang="lt-LT" i="1" dirty="0"/>
              <a:t>Švelnus mažylis</a:t>
            </a:r>
            <a:r>
              <a:rPr lang="lt-LT" dirty="0"/>
              <a:t>, Šiaulių Sauliaus Sondeckio menų gimnazija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2AFC7547-C80E-4C6C-82E9-DA36B80BAB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8627" y="1018694"/>
            <a:ext cx="4534746" cy="482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593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70B4FF8-DB5B-4D07-A5A7-55437C98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037"/>
          </a:xfrm>
        </p:spPr>
        <p:txBody>
          <a:bodyPr>
            <a:normAutofit/>
          </a:bodyPr>
          <a:lstStyle/>
          <a:p>
            <a:pPr algn="ctr"/>
            <a:r>
              <a:rPr lang="lt-LT" sz="3600" dirty="0"/>
              <a:t>NOMINACIJA už įtaigiausią augintinio charakterį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E2ADE44-87FF-45B5-BD48-0CE318A3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521" y="6179964"/>
            <a:ext cx="11398684" cy="67803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fi-FI" dirty="0"/>
              <a:t>VILMANTAS KAMAS, 19 m.</a:t>
            </a:r>
            <a:r>
              <a:rPr lang="lt-LT" dirty="0"/>
              <a:t>,</a:t>
            </a:r>
            <a:r>
              <a:rPr lang="fi-FI" dirty="0"/>
              <a:t> </a:t>
            </a:r>
            <a:r>
              <a:rPr lang="fi-FI" i="1" dirty="0"/>
              <a:t>Mano miegantis katinas</a:t>
            </a:r>
            <a:r>
              <a:rPr lang="lt-LT" dirty="0"/>
              <a:t>, </a:t>
            </a:r>
            <a:r>
              <a:rPr lang="fi-FI" dirty="0"/>
              <a:t>Kauno specialioji mokykla</a:t>
            </a:r>
            <a:endParaRPr lang="lt-LT" dirty="0"/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833E587E-C3DC-4C6F-9D26-5C4566217A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1823" y="1043162"/>
            <a:ext cx="3743717" cy="499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171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70B4FF8-DB5B-4D07-A5A7-55437C98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037"/>
          </a:xfrm>
        </p:spPr>
        <p:txBody>
          <a:bodyPr>
            <a:normAutofit/>
          </a:bodyPr>
          <a:lstStyle/>
          <a:p>
            <a:pPr algn="ctr"/>
            <a:r>
              <a:rPr lang="lt-LT" sz="3600" dirty="0"/>
              <a:t>NOMINACIJA už šiuolaikišką požiūrį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E2ADE44-87FF-45B5-BD48-0CE318A3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53857"/>
            <a:ext cx="10515600" cy="67803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lt-LT" dirty="0"/>
              <a:t>GERDA ŠLENEVA, 18 m., </a:t>
            </a:r>
            <a:r>
              <a:rPr lang="lt-LT" i="1" dirty="0"/>
              <a:t>Jaunatviškos močiutės katė</a:t>
            </a:r>
            <a:r>
              <a:rPr lang="lt-LT" dirty="0"/>
              <a:t>, VDU „Rasos“ gimnazija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FFA36936-6B90-4310-880D-4036546ADC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7573" y="1043162"/>
            <a:ext cx="3536854" cy="499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7934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70B4FF8-DB5B-4D07-A5A7-55437C98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037"/>
          </a:xfrm>
        </p:spPr>
        <p:txBody>
          <a:bodyPr>
            <a:normAutofit/>
          </a:bodyPr>
          <a:lstStyle/>
          <a:p>
            <a:pPr algn="ctr"/>
            <a:r>
              <a:rPr lang="lt-LT" sz="3600" dirty="0"/>
              <a:t>NOMINACIJA už įtaigų minimalizmą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E2ADE44-87FF-45B5-BD48-0CE318A3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189" y="6195753"/>
            <a:ext cx="11849622" cy="67014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lt-LT" dirty="0"/>
              <a:t>MIJA RUMINAITĖ, 15 m., </a:t>
            </a:r>
            <a:r>
              <a:rPr lang="lt-LT" i="1" dirty="0"/>
              <a:t>Neišskiriami</a:t>
            </a:r>
            <a:r>
              <a:rPr lang="lt-LT" dirty="0"/>
              <a:t>, Šiaulių Sauliaus Sondeckio menų gimnazija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8EE48B89-6BAD-417B-8BA8-F86ABB4F91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1733" y="1043162"/>
            <a:ext cx="3688534" cy="504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7080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70B4FF8-DB5B-4D07-A5A7-55437C98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037"/>
          </a:xfrm>
        </p:spPr>
        <p:txBody>
          <a:bodyPr>
            <a:normAutofit/>
          </a:bodyPr>
          <a:lstStyle/>
          <a:p>
            <a:pPr algn="ctr"/>
            <a:r>
              <a:rPr lang="lt-LT" sz="3600" dirty="0"/>
              <a:t>NOMINACIJA už nuoširdų įtaigumą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E2ADE44-87FF-45B5-BD48-0CE318A3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046" y="6183212"/>
            <a:ext cx="11761939" cy="61491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lt-LT" dirty="0"/>
              <a:t>MANTA AUGĖNAITĖ, 15 m., </a:t>
            </a:r>
            <a:r>
              <a:rPr lang="lt-LT" i="1" dirty="0"/>
              <a:t>Aš visada šalia</a:t>
            </a:r>
            <a:r>
              <a:rPr lang="lt-LT" dirty="0"/>
              <a:t>, Šiaulių Sauliaus Sondeckio menų gimnazija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8110A56C-2592-4E83-85C3-BB28CEEDCA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457" y="1043162"/>
            <a:ext cx="3579085" cy="507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286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70B4FF8-DB5B-4D07-A5A7-55437C98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037"/>
          </a:xfrm>
        </p:spPr>
        <p:txBody>
          <a:bodyPr>
            <a:normAutofit/>
          </a:bodyPr>
          <a:lstStyle/>
          <a:p>
            <a:pPr algn="ctr"/>
            <a:r>
              <a:rPr lang="lt-LT" sz="3600" dirty="0"/>
              <a:t>NOMINACIJA už nuoširdų įtaigumą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E2ADE44-87FF-45B5-BD48-0CE318A3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869" y="6183541"/>
            <a:ext cx="11174260" cy="67803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lt-LT" dirty="0"/>
              <a:t>KARINA MEDVEDEVAITĖ, 10 kl., </a:t>
            </a:r>
            <a:r>
              <a:rPr lang="lt-LT" i="1" dirty="0"/>
              <a:t>Tikra meilė</a:t>
            </a:r>
            <a:r>
              <a:rPr lang="lt-LT" dirty="0"/>
              <a:t>, Kauno Juozo Grušo meno gimnazija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57AC6A02-B174-4AA9-9EC9-C5CD16B176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0443" y="1056698"/>
            <a:ext cx="3111113" cy="474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60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70B4FF8-DB5B-4D07-A5A7-55437C98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887" y="385947"/>
            <a:ext cx="11523944" cy="511697"/>
          </a:xfrm>
        </p:spPr>
        <p:txBody>
          <a:bodyPr>
            <a:noAutofit/>
          </a:bodyPr>
          <a:lstStyle/>
          <a:p>
            <a:pPr algn="ctr"/>
            <a:r>
              <a:rPr lang="lt-LT" sz="3600" b="1" dirty="0"/>
              <a:t>II VIETA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E2ADE44-87FF-45B5-BD48-0CE318A3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13" y="5960356"/>
            <a:ext cx="11523944" cy="5116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dirty="0"/>
              <a:t>EMILIJUS BOBINA, 8 m., </a:t>
            </a:r>
            <a:r>
              <a:rPr lang="lt-LT" i="1" dirty="0"/>
              <a:t>Miške</a:t>
            </a:r>
            <a:r>
              <a:rPr lang="lt-LT" dirty="0"/>
              <a:t>, KTU Vaižganto progimnazija</a:t>
            </a:r>
          </a:p>
        </p:txBody>
      </p:sp>
      <p:pic>
        <p:nvPicPr>
          <p:cNvPr id="7" name="Paveikslėlis 6">
            <a:extLst>
              <a:ext uri="{FF2B5EF4-FFF2-40B4-BE49-F238E27FC236}">
                <a16:creationId xmlns:a16="http://schemas.microsoft.com/office/drawing/2014/main" id="{53BADC84-21D2-460D-A228-31CDCD174D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4445" y="1097282"/>
            <a:ext cx="6603109" cy="466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095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70B4FF8-DB5B-4D07-A5A7-55437C98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037"/>
          </a:xfrm>
        </p:spPr>
        <p:txBody>
          <a:bodyPr>
            <a:normAutofit/>
          </a:bodyPr>
          <a:lstStyle/>
          <a:p>
            <a:pPr algn="ctr"/>
            <a:r>
              <a:rPr lang="lt-LT" sz="3600" dirty="0"/>
              <a:t>NOMINACIJA už kūrybiškumą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E2ADE44-87FF-45B5-BD48-0CE318A3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153857"/>
            <a:ext cx="12192000" cy="67803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lt-LT" dirty="0"/>
              <a:t>NAGLIS GRASMANAS, 18 m., </a:t>
            </a:r>
            <a:r>
              <a:rPr lang="lt-LT" i="1" dirty="0"/>
              <a:t>Murkis ir miškas</a:t>
            </a:r>
            <a:r>
              <a:rPr lang="lt-LT" dirty="0"/>
              <a:t>, Kauno Maironio universitetinė gimnazija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CC1E5DB0-BCCC-4476-AA67-008B7414B7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0235" y="1211893"/>
            <a:ext cx="6751529" cy="443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01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70B4FF8-DB5B-4D07-A5A7-55437C98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037"/>
          </a:xfrm>
        </p:spPr>
        <p:txBody>
          <a:bodyPr>
            <a:normAutofit/>
          </a:bodyPr>
          <a:lstStyle/>
          <a:p>
            <a:pPr algn="ctr"/>
            <a:r>
              <a:rPr lang="lt-LT" sz="3600" dirty="0"/>
              <a:t>NOMINACIJA už meninį temos įprasminimą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E2ADE44-87FF-45B5-BD48-0CE318A3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53857"/>
            <a:ext cx="10515600" cy="6780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dirty="0"/>
              <a:t>GUOSTĖ MARIJA PETNIŪNAITĖ, 18 m., </a:t>
            </a:r>
            <a:r>
              <a:rPr lang="lt-LT" i="1" dirty="0"/>
              <a:t>Vidurnaktis</a:t>
            </a:r>
            <a:r>
              <a:rPr lang="lt-LT" dirty="0"/>
              <a:t>, LSMU gimnazija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667C877A-0A49-4987-8E40-26CB4F874B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846667" y="250620"/>
            <a:ext cx="4498665" cy="635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260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70B4FF8-DB5B-4D07-A5A7-55437C98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037"/>
          </a:xfrm>
        </p:spPr>
        <p:txBody>
          <a:bodyPr>
            <a:normAutofit/>
          </a:bodyPr>
          <a:lstStyle/>
          <a:p>
            <a:pPr algn="ctr"/>
            <a:r>
              <a:rPr lang="lt-LT" sz="3600" dirty="0"/>
              <a:t>NOMINACIJA už meninės kalbos įvaldymą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E2ADE44-87FF-45B5-BD48-0CE318A3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66" y="6153857"/>
            <a:ext cx="11241066" cy="67803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lt-LT" dirty="0"/>
              <a:t>JUSTINA SUBATKEVIČIŪTĖ, 9 kl., </a:t>
            </a:r>
            <a:r>
              <a:rPr lang="lt-LT" i="1" dirty="0"/>
              <a:t>Taksiukas</a:t>
            </a:r>
            <a:r>
              <a:rPr lang="lt-LT" dirty="0"/>
              <a:t>, Kauno Juozo Grušo meno gimnazija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DB06A43D-3C52-44F4-BB11-CE00DB4C9D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9961" y="1090135"/>
            <a:ext cx="5812077" cy="468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4755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70B4FF8-DB5B-4D07-A5A7-55437C98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1593"/>
          </a:xfrm>
        </p:spPr>
        <p:txBody>
          <a:bodyPr>
            <a:noAutofit/>
          </a:bodyPr>
          <a:lstStyle/>
          <a:p>
            <a:pPr algn="ctr"/>
            <a:r>
              <a:rPr lang="lt-LT" sz="3600" dirty="0"/>
              <a:t>NOMINACIJA už rūpestį dėl beglobio gyvūno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E2ADE44-87FF-45B5-BD48-0CE318A3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215617"/>
            <a:ext cx="12350663" cy="55451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lt-LT" dirty="0"/>
              <a:t>GABIJA KAVALIAUSKAITĖ, 16 m., </a:t>
            </a:r>
            <a:r>
              <a:rPr lang="lt-LT" i="1" dirty="0"/>
              <a:t>Mūsų vakarienė</a:t>
            </a:r>
            <a:r>
              <a:rPr lang="lt-LT" dirty="0"/>
              <a:t>, Šiaulių Sauliaus Sondeckio menų gimnazija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35C4675-0D1D-419D-A9F1-28E62D1180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6764" y="1166512"/>
            <a:ext cx="6638472" cy="470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736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2B9D8B1-91E2-4F83-9D8D-8E9FC111F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471" y="22064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t-LT" sz="6000" dirty="0"/>
              <a:t>MOKYTOJŲ KŪRINIAI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2A8DD3FF-AA99-4A19-B36C-48BE98017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09336"/>
            <a:ext cx="10515600" cy="3040736"/>
          </a:xfrm>
        </p:spPr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5874916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7AE3471-6881-49E5-891E-85819A3B4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3DBFEE4A-E30D-453E-9B06-96AB62750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882" y="6179963"/>
            <a:ext cx="10515600" cy="678037"/>
          </a:xfrm>
        </p:spPr>
        <p:txBody>
          <a:bodyPr/>
          <a:lstStyle/>
          <a:p>
            <a:pPr marL="0" indent="0" algn="ctr">
              <a:buNone/>
            </a:pPr>
            <a:r>
              <a:rPr lang="lt-LT" dirty="0"/>
              <a:t>GRAŽVYDA ANDRIJAUSKAITĖ, </a:t>
            </a:r>
            <a:r>
              <a:rPr lang="lt-LT" i="1" dirty="0"/>
              <a:t>Jis ir Ji 2</a:t>
            </a:r>
            <a:r>
              <a:rPr lang="lt-LT" dirty="0"/>
              <a:t>, Kauno specialioji mokykla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45DD1D46-22B2-4AE0-9DFB-648C28067F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637" y="365125"/>
            <a:ext cx="5486726" cy="548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88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7815031-888D-4AA0-9E90-AB0580A44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A1846B24-1273-4D9C-9328-12804B32F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02981"/>
            <a:ext cx="10515600" cy="523288"/>
          </a:xfrm>
        </p:spPr>
        <p:txBody>
          <a:bodyPr/>
          <a:lstStyle/>
          <a:p>
            <a:pPr marL="0" indent="0" algn="ctr">
              <a:buNone/>
            </a:pPr>
            <a:r>
              <a:rPr lang="lt-LT" dirty="0"/>
              <a:t>KRISTINA GAGIENĖ, </a:t>
            </a:r>
            <a:r>
              <a:rPr lang="lt-LT" i="1" dirty="0"/>
              <a:t>Visada kartu</a:t>
            </a:r>
            <a:r>
              <a:rPr lang="lt-LT" dirty="0"/>
              <a:t>, Kauno Petrašiūnų progimnazija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8E7EA23D-9820-4FE2-BACE-85B57DE3F2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0108" y="751562"/>
            <a:ext cx="6811784" cy="491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7572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37543C2-63F0-4D8C-AC3D-5E60B38CD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3398592-3100-41DE-91FE-9C6230E56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34504"/>
            <a:ext cx="10515600" cy="516742"/>
          </a:xfrm>
        </p:spPr>
        <p:txBody>
          <a:bodyPr/>
          <a:lstStyle/>
          <a:p>
            <a:pPr marL="0" indent="0" algn="ctr">
              <a:buNone/>
            </a:pPr>
            <a:r>
              <a:rPr lang="lt-LT" dirty="0"/>
              <a:t>KRISTINA GAGIENĖ, </a:t>
            </a:r>
            <a:r>
              <a:rPr lang="lt-LT" i="1" dirty="0"/>
              <a:t>Visada kartu</a:t>
            </a:r>
            <a:r>
              <a:rPr lang="lt-LT" dirty="0"/>
              <a:t>, Kauno Petrašiūnų progimnazija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CD173CD8-0231-486C-8E89-C57B043053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5037" y="543354"/>
            <a:ext cx="7561926" cy="548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0166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7E86D46-36A0-4ED0-A768-E7775421B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60B1DCA5-C044-4ECC-A0B3-79D5DC606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460" y="6053159"/>
            <a:ext cx="10515600" cy="80484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lt-LT" dirty="0"/>
              <a:t>NIJOLĖ ČEPLINSKIENĖ, </a:t>
            </a:r>
            <a:r>
              <a:rPr lang="lt-LT" i="1" dirty="0"/>
              <a:t>Mano Pūkutė</a:t>
            </a:r>
            <a:r>
              <a:rPr lang="lt-LT" dirty="0"/>
              <a:t>, </a:t>
            </a:r>
          </a:p>
          <a:p>
            <a:pPr marL="0" indent="0" algn="ctr">
              <a:buNone/>
            </a:pPr>
            <a:r>
              <a:rPr lang="lt-LT" dirty="0"/>
              <a:t>Marijampolės vaikų lopšelis – darželis „Šypsenėlė“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AB47D944-E2FE-4417-BC90-D99C5A4DEA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9819" y="365125"/>
            <a:ext cx="4112362" cy="553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3669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C8DC584-AD33-4DD3-B2B0-DDE0D8D0D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EC30216A-50F7-472C-8B5F-19E6B160A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02655"/>
            <a:ext cx="10515600" cy="31096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4800" dirty="0"/>
              <a:t>KAUNAS, 2020</a:t>
            </a:r>
          </a:p>
        </p:txBody>
      </p:sp>
    </p:spTree>
    <p:extLst>
      <p:ext uri="{BB962C8B-B14F-4D97-AF65-F5344CB8AC3E}">
        <p14:creationId xmlns:p14="http://schemas.microsoft.com/office/powerpoint/2010/main" val="2120163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70B4FF8-DB5B-4D07-A5A7-55437C98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822" y="277443"/>
            <a:ext cx="10659649" cy="624431"/>
          </a:xfrm>
        </p:spPr>
        <p:txBody>
          <a:bodyPr>
            <a:normAutofit/>
          </a:bodyPr>
          <a:lstStyle/>
          <a:p>
            <a:pPr algn="ctr"/>
            <a:r>
              <a:rPr lang="lt-LT" sz="3600" b="1" dirty="0"/>
              <a:t>II VIETA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E2ADE44-87FF-45B5-BD48-0CE318A3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505" y="5849655"/>
            <a:ext cx="9650259" cy="62443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lt-LT" dirty="0"/>
              <a:t>ELIJA JARAITĖ, 1 kl., </a:t>
            </a:r>
            <a:r>
              <a:rPr lang="lt-LT" i="1" dirty="0"/>
              <a:t>Aš ir šunelis</a:t>
            </a:r>
            <a:r>
              <a:rPr lang="lt-LT" dirty="0"/>
              <a:t>, Kauno Juozo Grušo meno gimnazija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156EDE5F-C357-4F32-8BC3-7ECB59BAE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9284" y="901874"/>
            <a:ext cx="4653432" cy="472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14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70B4FF8-DB5B-4D07-A5A7-55437C98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89" y="266297"/>
            <a:ext cx="10673221" cy="629065"/>
          </a:xfrm>
        </p:spPr>
        <p:txBody>
          <a:bodyPr>
            <a:normAutofit/>
          </a:bodyPr>
          <a:lstStyle/>
          <a:p>
            <a:pPr algn="ctr"/>
            <a:r>
              <a:rPr lang="lt-LT" sz="3600" b="1" dirty="0"/>
              <a:t>III VIETA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E2ADE44-87FF-45B5-BD48-0CE318A3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34" y="5866024"/>
            <a:ext cx="11220711" cy="629065"/>
          </a:xfrm>
        </p:spPr>
        <p:txBody>
          <a:bodyPr/>
          <a:lstStyle/>
          <a:p>
            <a:pPr marL="0" indent="0" algn="ctr">
              <a:buNone/>
            </a:pPr>
            <a:r>
              <a:rPr lang="lt-LT" dirty="0"/>
              <a:t>VILJAM KORSAKAS, 7 m., </a:t>
            </a:r>
            <a:r>
              <a:rPr lang="lt-LT" i="1" dirty="0"/>
              <a:t>Padūkėlis Pipiras</a:t>
            </a:r>
            <a:r>
              <a:rPr lang="lt-LT" dirty="0"/>
              <a:t>, Kauno tautinės kultūros centras</a:t>
            </a:r>
          </a:p>
        </p:txBody>
      </p:sp>
      <p:pic>
        <p:nvPicPr>
          <p:cNvPr id="7" name="Paveikslėlis 6">
            <a:extLst>
              <a:ext uri="{FF2B5EF4-FFF2-40B4-BE49-F238E27FC236}">
                <a16:creationId xmlns:a16="http://schemas.microsoft.com/office/drawing/2014/main" id="{0E212050-6854-468E-B110-912281B485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9936" y="895362"/>
            <a:ext cx="6472127" cy="480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68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70B4FF8-DB5B-4D07-A5A7-55437C98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662" y="350033"/>
            <a:ext cx="9833976" cy="662009"/>
          </a:xfrm>
        </p:spPr>
        <p:txBody>
          <a:bodyPr>
            <a:normAutofit/>
          </a:bodyPr>
          <a:lstStyle/>
          <a:p>
            <a:pPr algn="ctr"/>
            <a:r>
              <a:rPr lang="lt-LT" sz="3600" b="1" dirty="0"/>
              <a:t>III VIETA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E2ADE44-87FF-45B5-BD48-0CE318A3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197" y="5959917"/>
            <a:ext cx="11386159" cy="56293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lt-LT" dirty="0"/>
              <a:t>ELZĖ MARTINAITYTĖ, 9 m., </a:t>
            </a:r>
            <a:r>
              <a:rPr lang="lt-LT" i="1" dirty="0"/>
              <a:t>Didysis </a:t>
            </a:r>
            <a:r>
              <a:rPr lang="lt-LT" i="1" dirty="0" err="1"/>
              <a:t>Mukas</a:t>
            </a:r>
            <a:r>
              <a:rPr lang="lt-LT" dirty="0"/>
              <a:t>, Kauno Juozo Grušo meno gimnazija</a:t>
            </a: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F24C72D5-17CB-4F3D-B1E8-CE10DDB84F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392" y="1111767"/>
            <a:ext cx="5368446" cy="463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87282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1250</Words>
  <Application>Microsoft Office PowerPoint</Application>
  <PresentationFormat>Widescreen</PresentationFormat>
  <Paragraphs>133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3" baseType="lpstr">
      <vt:lpstr>Arial</vt:lpstr>
      <vt:lpstr>Calibri</vt:lpstr>
      <vt:lpstr>Calibri Light</vt:lpstr>
      <vt:lpstr>„Office“ tema</vt:lpstr>
      <vt:lpstr>TARPTAUTINIO VAIKŲ IR JAUNIMO DAILĖS MINIATIŪRŲ KONKURSO  DIALOGAI SU GAMTA. MANO AUGINTINIS. 2020 m. LAUREATŲ KŪRYBINIŲ DARBŲ GALERIJA</vt:lpstr>
      <vt:lpstr>PowerPoint Presentation</vt:lpstr>
      <vt:lpstr>DIDYSIS KONKURSO PRIZAS</vt:lpstr>
      <vt:lpstr>1-4 kl./6-10 m. amžiaus grupės  LAUREATŲ IR NOMINANTŲ  KŪRYBINIAI DARBAI</vt:lpstr>
      <vt:lpstr>I VIETA</vt:lpstr>
      <vt:lpstr>II VIETA</vt:lpstr>
      <vt:lpstr>II VIETA</vt:lpstr>
      <vt:lpstr>III VIETA</vt:lpstr>
      <vt:lpstr>III VIETA</vt:lpstr>
      <vt:lpstr>III VIETA</vt:lpstr>
      <vt:lpstr>NOMINACIJA už įtaigiausią augintinio charakterį</vt:lpstr>
      <vt:lpstr>NOMINACIJA už įtaigiausią augintinio charakterį</vt:lpstr>
      <vt:lpstr>NOMINACIJA už įtaigiausią augintinio charakterį</vt:lpstr>
      <vt:lpstr>NOMINACIJA už pozityvią nuotaiką</vt:lpstr>
      <vt:lpstr>NOMINACIJA už pozityvią nuotaiką</vt:lpstr>
      <vt:lpstr>NOMINACIJA už įtaigų minimalizmą</vt:lpstr>
      <vt:lpstr>NOMINACIJA už nuoširdų įtaigumą</vt:lpstr>
      <vt:lpstr>NOMINACIJA už kūrybiškumą</vt:lpstr>
      <vt:lpstr>NOMINACIJA už kūrybiškumą</vt:lpstr>
      <vt:lpstr>NOMINACIJA už meninį temos įprasminimą</vt:lpstr>
      <vt:lpstr>NOMINACIJA už meninį temos įprasminimą</vt:lpstr>
      <vt:lpstr>NOMINACIJA už meninės kalbos įvaldymą</vt:lpstr>
      <vt:lpstr>NOMINACIJA už meninės kalbos įvaldymą</vt:lpstr>
      <vt:lpstr>NOMINACIJA už meninės kalbos įvaldymą</vt:lpstr>
      <vt:lpstr>NOMINACIJA už rūpestį dėl beglobio gyvūno</vt:lpstr>
      <vt:lpstr>5-8 kl./11-14 m. amžiaus grupės  LAUREATŲ IR NOMINANTŲ  KŪRYBINIAI DARBAI</vt:lpstr>
      <vt:lpstr>I VIETA</vt:lpstr>
      <vt:lpstr>II VIETA</vt:lpstr>
      <vt:lpstr>II VIETA</vt:lpstr>
      <vt:lpstr>III VIETA</vt:lpstr>
      <vt:lpstr>III VIETA</vt:lpstr>
      <vt:lpstr>III VIETA</vt:lpstr>
      <vt:lpstr>NOMINACIJA už įtaigiausią augintinio charakterį</vt:lpstr>
      <vt:lpstr>NOMINACIJA už įtaigiausią augintinio charakterį</vt:lpstr>
      <vt:lpstr>NOMINACIJA už įtaigiausią augintinio charakterį</vt:lpstr>
      <vt:lpstr>NOMINACIJA už įtaigiausią augintinio charakterį</vt:lpstr>
      <vt:lpstr>NOMINACIJA už įtaigiausią augintinio charakterį</vt:lpstr>
      <vt:lpstr>NOMINACIJA už įtaigų minimalizmą</vt:lpstr>
      <vt:lpstr>NOMINACIJA už nuoširdų įtaigumą</vt:lpstr>
      <vt:lpstr>NOMINACIJA už kūrybiškumą</vt:lpstr>
      <vt:lpstr>NOMINACIJA už meninį temos įprasminimą</vt:lpstr>
      <vt:lpstr>NOMINACIJA už meninį temos įprasminimą</vt:lpstr>
      <vt:lpstr>NOMINACIJA už meninį temos įprasminimą</vt:lpstr>
      <vt:lpstr>NOMINACIJA už meninės kalbos įvaldymą</vt:lpstr>
      <vt:lpstr>NOMINACIJA už rūpestį dėl beglobio gyvūno</vt:lpstr>
      <vt:lpstr>9-12 (I-IV gimn.)kl./15-19 m. amžiaus grupės  LAUREATŲ IR NOMINANTŲ  KŪRYBINIAI DARBAI</vt:lpstr>
      <vt:lpstr>I VIETA</vt:lpstr>
      <vt:lpstr>II VIETA</vt:lpstr>
      <vt:lpstr>II VIETA</vt:lpstr>
      <vt:lpstr>III VIETA</vt:lpstr>
      <vt:lpstr>III VIETA</vt:lpstr>
      <vt:lpstr>III VIETA</vt:lpstr>
      <vt:lpstr>NOMINACIJA už įtaigiausią augintinio charakterį</vt:lpstr>
      <vt:lpstr>NOMINACIJA už įtaigiausią augintinio charakterį</vt:lpstr>
      <vt:lpstr>NOMINACIJA už įtaigiausią augintinio charakterį</vt:lpstr>
      <vt:lpstr>NOMINACIJA už šiuolaikišką požiūrį</vt:lpstr>
      <vt:lpstr>NOMINACIJA už įtaigų minimalizmą</vt:lpstr>
      <vt:lpstr>NOMINACIJA už nuoširdų įtaigumą</vt:lpstr>
      <vt:lpstr>NOMINACIJA už nuoširdų įtaigumą</vt:lpstr>
      <vt:lpstr>NOMINACIJA už kūrybiškumą</vt:lpstr>
      <vt:lpstr>NOMINACIJA už meninį temos įprasminimą</vt:lpstr>
      <vt:lpstr>NOMINACIJA už meninės kalbos įvaldymą</vt:lpstr>
      <vt:lpstr>NOMINACIJA už rūpestį dėl beglobio gyvūno</vt:lpstr>
      <vt:lpstr>MOKYTOJŲ KŪRINIAI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TARPTAUTINIO VAIKŲ IR JAUNIMO DAILĖS MINIATIŪRŲ KONKURSO DIALOGAI SU GAMTA. MANO AUGINTINIS. 2020 m. LAUREATŲ KŪRYBINIŲ DARBŲ GALERIJA</dc:title>
  <dc:creator>Rasa Klingaitė</dc:creator>
  <cp:lastModifiedBy>Juozapas</cp:lastModifiedBy>
  <cp:revision>55</cp:revision>
  <dcterms:created xsi:type="dcterms:W3CDTF">2020-12-30T10:19:02Z</dcterms:created>
  <dcterms:modified xsi:type="dcterms:W3CDTF">2021-01-03T22:39:57Z</dcterms:modified>
</cp:coreProperties>
</file>